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3" r:id="rId2"/>
    <p:sldId id="294" r:id="rId3"/>
    <p:sldId id="273" r:id="rId4"/>
    <p:sldId id="274" r:id="rId5"/>
    <p:sldId id="272" r:id="rId6"/>
    <p:sldId id="268" r:id="rId7"/>
    <p:sldId id="269" r:id="rId8"/>
    <p:sldId id="297" r:id="rId9"/>
    <p:sldId id="298" r:id="rId10"/>
    <p:sldId id="299" r:id="rId11"/>
    <p:sldId id="300" r:id="rId12"/>
    <p:sldId id="301" r:id="rId13"/>
    <p:sldId id="302" r:id="rId14"/>
    <p:sldId id="303" r:id="rId15"/>
    <p:sldId id="258" r:id="rId16"/>
    <p:sldId id="288" r:id="rId17"/>
    <p:sldId id="289" r:id="rId18"/>
    <p:sldId id="290" r:id="rId19"/>
    <p:sldId id="291" r:id="rId20"/>
    <p:sldId id="275" r:id="rId21"/>
    <p:sldId id="277" r:id="rId22"/>
    <p:sldId id="278" r:id="rId23"/>
    <p:sldId id="279" r:id="rId24"/>
    <p:sldId id="280" r:id="rId25"/>
    <p:sldId id="292" r:id="rId26"/>
    <p:sldId id="281" r:id="rId27"/>
    <p:sldId id="270" r:id="rId28"/>
    <p:sldId id="282" r:id="rId29"/>
    <p:sldId id="283" r:id="rId30"/>
    <p:sldId id="284" r:id="rId31"/>
    <p:sldId id="286" r:id="rId32"/>
    <p:sldId id="256" r:id="rId33"/>
    <p:sldId id="257" r:id="rId34"/>
    <p:sldId id="259" r:id="rId35"/>
    <p:sldId id="260" r:id="rId36"/>
    <p:sldId id="295" r:id="rId37"/>
    <p:sldId id="296" r:id="rId38"/>
    <p:sldId id="261" r:id="rId39"/>
    <p:sldId id="265" r:id="rId40"/>
    <p:sldId id="266" r:id="rId41"/>
    <p:sldId id="264" r:id="rId42"/>
    <p:sldId id="263" r:id="rId43"/>
    <p:sldId id="267" r:id="rId44"/>
    <p:sldId id="262" r:id="rId45"/>
    <p:sldId id="287"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2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82" autoAdjust="0"/>
    <p:restoredTop sz="94660"/>
  </p:normalViewPr>
  <p:slideViewPr>
    <p:cSldViewPr>
      <p:cViewPr>
        <p:scale>
          <a:sx n="112" d="100"/>
          <a:sy n="112" d="100"/>
        </p:scale>
        <p:origin x="-1764"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7B868D01-C6AE-40F0-BC3B-38A63B6B076A}" type="datetimeFigureOut">
              <a:rPr lang="ru-RU" smtClean="0"/>
              <a:t>11.09.2018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3498591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B868D01-C6AE-40F0-BC3B-38A63B6B076A}" type="datetimeFigureOut">
              <a:rPr lang="ru-RU" smtClean="0"/>
              <a:t>11.09.2018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3279550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B868D01-C6AE-40F0-BC3B-38A63B6B076A}" type="datetimeFigureOut">
              <a:rPr lang="ru-RU" smtClean="0"/>
              <a:t>11.09.2018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1957458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B868D01-C6AE-40F0-BC3B-38A63B6B076A}" type="datetimeFigureOut">
              <a:rPr lang="ru-RU" smtClean="0"/>
              <a:t>11.09.2018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2930437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B868D01-C6AE-40F0-BC3B-38A63B6B076A}" type="datetimeFigureOut">
              <a:rPr lang="ru-RU" smtClean="0"/>
              <a:t>11.09.2018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3490765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7B868D01-C6AE-40F0-BC3B-38A63B6B076A}" type="datetimeFigureOut">
              <a:rPr lang="ru-RU" smtClean="0"/>
              <a:t>11.09.2018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2292763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B868D01-C6AE-40F0-BC3B-38A63B6B076A}" type="datetimeFigureOut">
              <a:rPr lang="ru-RU" smtClean="0"/>
              <a:t>11.09.2018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2400881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7B868D01-C6AE-40F0-BC3B-38A63B6B076A}" type="datetimeFigureOut">
              <a:rPr lang="ru-RU" smtClean="0"/>
              <a:t>11.09.2018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3338274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7B868D01-C6AE-40F0-BC3B-38A63B6B076A}" type="datetimeFigureOut">
              <a:rPr lang="ru-RU" smtClean="0"/>
              <a:t>11.09.2018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3958831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B868D01-C6AE-40F0-BC3B-38A63B6B076A}" type="datetimeFigureOut">
              <a:rPr lang="ru-RU" smtClean="0"/>
              <a:t>11.09.2018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736330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B868D01-C6AE-40F0-BC3B-38A63B6B076A}" type="datetimeFigureOut">
              <a:rPr lang="ru-RU" smtClean="0"/>
              <a:t>11.09.2018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4BF2FC-C8BD-4BC0-BDDE-BED87B56DB84}" type="slidenum">
              <a:rPr lang="ru-RU" smtClean="0"/>
              <a:t>‹#›</a:t>
            </a:fld>
            <a:endParaRPr lang="ru-RU"/>
          </a:p>
        </p:txBody>
      </p:sp>
    </p:spTree>
    <p:extLst>
      <p:ext uri="{BB962C8B-B14F-4D97-AF65-F5344CB8AC3E}">
        <p14:creationId xmlns:p14="http://schemas.microsoft.com/office/powerpoint/2010/main" val="52026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68D01-C6AE-40F0-BC3B-38A63B6B076A}" type="datetimeFigureOut">
              <a:rPr lang="ru-RU" smtClean="0"/>
              <a:t>11.09.2018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BF2FC-C8BD-4BC0-BDDE-BED87B56DB84}" type="slidenum">
              <a:rPr lang="ru-RU" smtClean="0"/>
              <a:t>‹#›</a:t>
            </a:fld>
            <a:endParaRPr lang="ru-RU"/>
          </a:p>
        </p:txBody>
      </p:sp>
    </p:spTree>
    <p:extLst>
      <p:ext uri="{BB962C8B-B14F-4D97-AF65-F5344CB8AC3E}">
        <p14:creationId xmlns:p14="http://schemas.microsoft.com/office/powerpoint/2010/main" val="1721725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s://docs.microsoft.com/ru-ru/dotnet/csharp/language-reference/keywords/sbyte" TargetMode="External"/><Relationship Id="rId3" Type="http://schemas.openxmlformats.org/officeDocument/2006/relationships/hyperlink" Target="https://docs.microsoft.com/ru-ru/dotnet/csharp/language-reference/keywords/byte" TargetMode="External"/><Relationship Id="rId7" Type="http://schemas.openxmlformats.org/officeDocument/2006/relationships/hyperlink" Target="https://docs.microsoft.com/ru-ru/dotnet/csharp/language-reference/keywords/long" TargetMode="External"/><Relationship Id="rId2" Type="http://schemas.openxmlformats.org/officeDocument/2006/relationships/hyperlink" Target="https://docs.microsoft.com/ru-ru/dotnet/csharp/language-reference/keywords/bool" TargetMode="External"/><Relationship Id="rId1" Type="http://schemas.openxmlformats.org/officeDocument/2006/relationships/slideLayout" Target="../slideLayouts/slideLayout7.xml"/><Relationship Id="rId6" Type="http://schemas.openxmlformats.org/officeDocument/2006/relationships/hyperlink" Target="https://docs.microsoft.com/ru-ru/dotnet/csharp/language-reference/keywords/int" TargetMode="External"/><Relationship Id="rId5" Type="http://schemas.openxmlformats.org/officeDocument/2006/relationships/hyperlink" Target="https://docs.microsoft.com/ru-ru/dotnet/csharp/language-reference/keywords/float" TargetMode="External"/><Relationship Id="rId4" Type="http://schemas.openxmlformats.org/officeDocument/2006/relationships/hyperlink" Target="https://docs.microsoft.com/ru-ru/dotnet/csharp/language-reference/keywords/char" TargetMode="External"/><Relationship Id="rId9" Type="http://schemas.openxmlformats.org/officeDocument/2006/relationships/hyperlink" Target="https://docs.microsoft.com/ru-ru/dotnet/csharp/language-reference/keywords/short"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docs.microsoft.com/ru-ru/dotnet/csharp/language-reference/keywords/decimal" TargetMode="External"/><Relationship Id="rId3" Type="http://schemas.openxmlformats.org/officeDocument/2006/relationships/hyperlink" Target="https://docs.microsoft.com/ru-ru/dotnet/api/system" TargetMode="External"/><Relationship Id="rId7" Type="http://schemas.openxmlformats.org/officeDocument/2006/relationships/hyperlink" Target="https://docs.microsoft.com/ru-ru/dotnet/csharp/language-reference/keywords/char" TargetMode="External"/><Relationship Id="rId12" Type="http://schemas.openxmlformats.org/officeDocument/2006/relationships/hyperlink" Target="https://docs.microsoft.com/ru-ru/dotnet/csharp/language-reference/keywords/long" TargetMode="External"/><Relationship Id="rId2" Type="http://schemas.openxmlformats.org/officeDocument/2006/relationships/hyperlink" Target="https://docs.microsoft.com/ru-ru/dotnet/csharp/language-reference/keywords/int" TargetMode="External"/><Relationship Id="rId1" Type="http://schemas.openxmlformats.org/officeDocument/2006/relationships/slideLayout" Target="../slideLayouts/slideLayout7.xml"/><Relationship Id="rId6" Type="http://schemas.openxmlformats.org/officeDocument/2006/relationships/hyperlink" Target="https://docs.microsoft.com/ru-ru/dotnet/csharp/language-reference/keywords/sbyte" TargetMode="External"/><Relationship Id="rId11" Type="http://schemas.openxmlformats.org/officeDocument/2006/relationships/hyperlink" Target="https://docs.microsoft.com/ru-ru/dotnet/csharp/language-reference/keywords/uint" TargetMode="External"/><Relationship Id="rId5" Type="http://schemas.openxmlformats.org/officeDocument/2006/relationships/hyperlink" Target="https://docs.microsoft.com/ru-ru/dotnet/csharp/language-reference/keywords/byte" TargetMode="External"/><Relationship Id="rId10" Type="http://schemas.openxmlformats.org/officeDocument/2006/relationships/hyperlink" Target="https://docs.microsoft.com/ru-ru/dotnet/csharp/language-reference/keywords/float" TargetMode="External"/><Relationship Id="rId4" Type="http://schemas.openxmlformats.org/officeDocument/2006/relationships/hyperlink" Target="https://docs.microsoft.com/ru-ru/dotnet/csharp/language-reference/keywords/bool" TargetMode="External"/><Relationship Id="rId9" Type="http://schemas.openxmlformats.org/officeDocument/2006/relationships/hyperlink" Target="https://docs.microsoft.com/ru-ru/dotnet/csharp/language-reference/keywords/double"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docs.microsoft.com/ru-ru/dotnet/csharp/language-reference/keywords/double" TargetMode="External"/><Relationship Id="rId13" Type="http://schemas.openxmlformats.org/officeDocument/2006/relationships/hyperlink" Target="https://docs.microsoft.com/ru-ru/dotnet/csharp/language-reference/keywords/sbyte" TargetMode="External"/><Relationship Id="rId18" Type="http://schemas.openxmlformats.org/officeDocument/2006/relationships/hyperlink" Target="https://docs.microsoft.com/ru-ru/dotnet/csharp/language-reference/keywords/ushort" TargetMode="External"/><Relationship Id="rId3" Type="http://schemas.openxmlformats.org/officeDocument/2006/relationships/hyperlink" Target="https://docs.microsoft.com/ru-ru/dotnet/csharp/language-reference/keywords/byte" TargetMode="External"/><Relationship Id="rId7" Type="http://schemas.openxmlformats.org/officeDocument/2006/relationships/hyperlink" Target="https://docs.microsoft.com/ru-ru/dotnet/csharp/language-reference/keywords/floating-point-types-table" TargetMode="External"/><Relationship Id="rId12" Type="http://schemas.openxmlformats.org/officeDocument/2006/relationships/hyperlink" Target="https://docs.microsoft.com/ru-ru/dotnet/csharp/language-reference/keywords/long" TargetMode="External"/><Relationship Id="rId17" Type="http://schemas.openxmlformats.org/officeDocument/2006/relationships/hyperlink" Target="https://docs.microsoft.com/ru-ru/dotnet/csharp/language-reference/keywords/ulong" TargetMode="External"/><Relationship Id="rId2" Type="http://schemas.openxmlformats.org/officeDocument/2006/relationships/hyperlink" Target="https://docs.microsoft.com/ru-ru/dotnet/csharp/language-reference/keywords/bool" TargetMode="External"/><Relationship Id="rId16" Type="http://schemas.openxmlformats.org/officeDocument/2006/relationships/hyperlink" Target="https://docs.microsoft.com/ru-ru/dotnet/csharp/language-reference/keywords/uint" TargetMode="External"/><Relationship Id="rId1" Type="http://schemas.openxmlformats.org/officeDocument/2006/relationships/slideLayout" Target="../slideLayouts/slideLayout7.xml"/><Relationship Id="rId6" Type="http://schemas.openxmlformats.org/officeDocument/2006/relationships/hyperlink" Target="https://docs.microsoft.com/ru-ru/dotnet/csharp/language-reference/keywords/decimal" TargetMode="External"/><Relationship Id="rId11" Type="http://schemas.openxmlformats.org/officeDocument/2006/relationships/hyperlink" Target="https://docs.microsoft.com/ru-ru/dotnet/csharp/language-reference/keywords/int" TargetMode="External"/><Relationship Id="rId5" Type="http://schemas.openxmlformats.org/officeDocument/2006/relationships/hyperlink" Target="https://docs.microsoft.com/ru-ru/dotnet/csharp/language-reference/keywords/char" TargetMode="External"/><Relationship Id="rId15" Type="http://schemas.openxmlformats.org/officeDocument/2006/relationships/hyperlink" Target="https://docs.microsoft.com/ru-ru/dotnet/csharp/language-reference/keywords/struct" TargetMode="External"/><Relationship Id="rId10" Type="http://schemas.openxmlformats.org/officeDocument/2006/relationships/hyperlink" Target="https://docs.microsoft.com/ru-ru/dotnet/csharp/language-reference/keywords/float" TargetMode="External"/><Relationship Id="rId4" Type="http://schemas.openxmlformats.org/officeDocument/2006/relationships/hyperlink" Target="https://docs.microsoft.com/ru-ru/dotnet/csharp/language-reference/keywords/integral-types-table" TargetMode="External"/><Relationship Id="rId9" Type="http://schemas.openxmlformats.org/officeDocument/2006/relationships/hyperlink" Target="https://docs.microsoft.com/ru-ru/dotnet/csharp/language-reference/keywords/enum" TargetMode="External"/><Relationship Id="rId14" Type="http://schemas.openxmlformats.org/officeDocument/2006/relationships/hyperlink" Target="https://docs.microsoft.com/ru-ru/dotnet/csharp/language-reference/keywords/short"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docs.microsoft.com/ru-ru/dotnet/csharp/language-reference/keywords/new"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docs.microsoft.com/ru-ru/dotnet/csharp/language-reference/keywords/int" TargetMode="External"/><Relationship Id="rId2" Type="http://schemas.openxmlformats.org/officeDocument/2006/relationships/hyperlink" Target="https://docs.microsoft.com/ru-ru/dotnet/csharp/language-reference/keywords/lon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docs.microsoft.com/ru-ru/dotnet/csharp/language-reference/operators/conditional-or-operator" TargetMode="External"/><Relationship Id="rId2" Type="http://schemas.openxmlformats.org/officeDocument/2006/relationships/hyperlink" Target="https://docs.microsoft.com/ru-ru/dotnet/csharp/language-reference/operators/conditional-and-operator"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msdn.microsoft.com/ru-ru/library/system.io.textreader(v=vs.90).aspx" TargetMode="External"/><Relationship Id="rId1" Type="http://schemas.openxmlformats.org/officeDocument/2006/relationships/slideLayout" Target="../slideLayouts/slideLayout7.xml"/><Relationship Id="rId4" Type="http://schemas.openxmlformats.org/officeDocument/2006/relationships/hyperlink" Target="https://msdn.microsoft.com/ru-ru/library/system.io.textwriter(v=vs.90).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C34ADEDC-6B1E-43C7-9F33-310519C8F2E4}"/>
              </a:ext>
            </a:extLst>
          </p:cNvPr>
          <p:cNvSpPr/>
          <p:nvPr/>
        </p:nvSpPr>
        <p:spPr>
          <a:xfrm>
            <a:off x="899592" y="1196752"/>
            <a:ext cx="7344816" cy="4524315"/>
          </a:xfrm>
          <a:prstGeom prst="rect">
            <a:avLst/>
          </a:prstGeom>
        </p:spPr>
        <p:txBody>
          <a:bodyPr wrap="square">
            <a:spAutoFit/>
          </a:bodyPr>
          <a:lstStyle/>
          <a:p>
            <a:pPr indent="457200" algn="just"/>
            <a:r>
              <a:rPr lang="ru-RU" sz="2400" dirty="0">
                <a:latin typeface="Times New Roman" panose="02020603050405020304" pitchFamily="18" charset="0"/>
                <a:cs typeface="Times New Roman" panose="02020603050405020304" pitchFamily="18" charset="0"/>
              </a:rPr>
              <a:t>C# </a:t>
            </a:r>
            <a:r>
              <a:rPr lang="ru-RU" sz="2400" dirty="0" err="1">
                <a:latin typeface="Times New Roman" panose="02020603050405020304" pitchFamily="18" charset="0"/>
                <a:cs typeface="Times New Roman" panose="02020603050405020304" pitchFamily="18" charset="0"/>
              </a:rPr>
              <a:t>тілінде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ұйымдастыру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құрылымның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негізгі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түсініктері</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программа, </a:t>
            </a:r>
            <a:r>
              <a:rPr lang="ru-RU" sz="2400" b="1" dirty="0" err="1">
                <a:latin typeface="Times New Roman" panose="02020603050405020304" pitchFamily="18" charset="0"/>
                <a:cs typeface="Times New Roman" panose="02020603050405020304" pitchFamily="18" charset="0"/>
              </a:rPr>
              <a:t>атаулар</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кеңістігі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типтер</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және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жинақтар</a:t>
            </a:r>
            <a:r>
              <a:rPr lang="ru-RU" sz="2400" b="1" dirty="0">
                <a:latin typeface="Times New Roman" panose="02020603050405020304" pitchFamily="18" charset="0"/>
                <a:cs typeface="Times New Roman" panose="02020603050405020304" pitchFamily="18" charset="0"/>
              </a:rPr>
              <a:t>/сборки</a:t>
            </a:r>
            <a:r>
              <a:rPr lang="ru-RU" sz="2400" dirty="0">
                <a:latin typeface="Times New Roman" panose="02020603050405020304" pitchFamily="18" charset="0"/>
                <a:cs typeface="Times New Roman" panose="02020603050405020304" pitchFamily="18" charset="0"/>
              </a:rPr>
              <a:t>.</a:t>
            </a:r>
          </a:p>
          <a:p>
            <a:pPr indent="457200" algn="just"/>
            <a:r>
              <a:rPr lang="ru-RU" sz="2400" dirty="0">
                <a:latin typeface="Times New Roman" panose="02020603050405020304" pitchFamily="18" charset="0"/>
                <a:cs typeface="Times New Roman" panose="02020603050405020304" pitchFamily="18" charset="0"/>
              </a:rPr>
              <a:t>C# </a:t>
            </a:r>
            <a:r>
              <a:rPr lang="ru-RU" sz="2400" dirty="0" err="1">
                <a:latin typeface="Times New Roman" panose="02020603050405020304" pitchFamily="18" charset="0"/>
                <a:cs typeface="Times New Roman" panose="02020603050405020304" pitchFamily="18" charset="0"/>
              </a:rPr>
              <a:t>тілінде</a:t>
            </a:r>
            <a:r>
              <a:rPr lang="ru-RU" sz="2400" dirty="0">
                <a:latin typeface="Times New Roman" panose="02020603050405020304" pitchFamily="18" charset="0"/>
                <a:cs typeface="Times New Roman" panose="02020603050405020304" pitchFamily="18" charset="0"/>
              </a:rPr>
              <a:t> программа </a:t>
            </a:r>
            <a:r>
              <a:rPr lang="ru-RU" sz="2400" dirty="0" err="1">
                <a:latin typeface="Times New Roman" panose="02020603050405020304" pitchFamily="18" charset="0"/>
                <a:cs typeface="Times New Roman" panose="02020603050405020304" pitchFamily="18" charset="0"/>
              </a:rPr>
              <a:t>бір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бірнеше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файлдардан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тұрады</a:t>
            </a:r>
            <a:r>
              <a:rPr lang="ru-RU" sz="2400" dirty="0">
                <a:latin typeface="Times New Roman" panose="02020603050405020304" pitchFamily="18" charset="0"/>
                <a:cs typeface="Times New Roman" panose="02020603050405020304" pitchFamily="18" charset="0"/>
              </a:rPr>
              <a:t>. </a:t>
            </a:r>
          </a:p>
          <a:p>
            <a:pPr indent="457200" algn="just"/>
            <a:r>
              <a:rPr lang="ru-RU" sz="2400" dirty="0">
                <a:latin typeface="Times New Roman" panose="02020603050405020304" pitchFamily="18" charset="0"/>
                <a:cs typeface="Times New Roman" panose="02020603050405020304" pitchFamily="18" charset="0"/>
              </a:rPr>
              <a:t>C# </a:t>
            </a:r>
            <a:r>
              <a:rPr lang="ru-RU" sz="2400" dirty="0" err="1">
                <a:latin typeface="Times New Roman" panose="02020603050405020304" pitchFamily="18" charset="0"/>
                <a:cs typeface="Times New Roman" panose="02020603050405020304" pitchFamily="18" charset="0"/>
              </a:rPr>
              <a:t>программасы</a:t>
            </a:r>
            <a:r>
              <a:rPr lang="ru-RU" sz="2400" dirty="0">
                <a:latin typeface="Times New Roman" panose="02020603050405020304" pitchFamily="18" charset="0"/>
                <a:cs typeface="Times New Roman" panose="02020603050405020304" pitchFamily="18" charset="0"/>
              </a:rPr>
              <a:t>  компиляция </a:t>
            </a:r>
            <a:r>
              <a:rPr lang="ru-RU" sz="2400" dirty="0" err="1">
                <a:latin typeface="Times New Roman" panose="02020603050405020304" pitchFamily="18" charset="0"/>
                <a:cs typeface="Times New Roman" panose="02020603050405020304" pitchFamily="18" charset="0"/>
              </a:rPr>
              <a:t>кезінде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жинақ</a:t>
            </a:r>
            <a:r>
              <a:rPr lang="ru-RU" sz="2400" dirty="0">
                <a:latin typeface="Times New Roman" panose="02020603050405020304" pitchFamily="18" charset="0"/>
                <a:cs typeface="Times New Roman" panose="02020603050405020304" pitchFamily="18" charset="0"/>
              </a:rPr>
              <a:t>/сборка </a:t>
            </a:r>
            <a:r>
              <a:rPr lang="ru-RU" sz="2400" dirty="0" err="1">
                <a:latin typeface="Times New Roman" panose="02020603050405020304" pitchFamily="18" charset="0"/>
                <a:cs typeface="Times New Roman" panose="02020603050405020304" pitchFamily="18" charset="0"/>
              </a:rPr>
              <a:t>түрінде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сақталады</a:t>
            </a:r>
            <a:r>
              <a:rPr lang="ru-RU" sz="2400" dirty="0">
                <a:latin typeface="Times New Roman" panose="02020603050405020304" pitchFamily="18" charset="0"/>
                <a:cs typeface="Times New Roman" panose="02020603050405020304" pitchFamily="18" charset="0"/>
              </a:rPr>
              <a:t>. </a:t>
            </a:r>
          </a:p>
          <a:p>
            <a:pPr indent="457200" algn="just"/>
            <a:r>
              <a:rPr lang="ru-RU" sz="2400" dirty="0" err="1">
                <a:latin typeface="Times New Roman" panose="02020603050405020304" pitchFamily="18" charset="0"/>
                <a:cs typeface="Times New Roman" panose="02020603050405020304" pitchFamily="18" charset="0"/>
              </a:rPr>
              <a:t>Жинақ</a:t>
            </a:r>
            <a:r>
              <a:rPr lang="ru-RU" sz="2400" dirty="0">
                <a:latin typeface="Times New Roman" panose="02020603050405020304" pitchFamily="18" charset="0"/>
                <a:cs typeface="Times New Roman" panose="02020603050405020304" pitchFamily="18" charset="0"/>
              </a:rPr>
              <a:t>/сборка —файл, </a:t>
            </a:r>
            <a:r>
              <a:rPr lang="ru-RU" sz="2400" dirty="0" err="1">
                <a:latin typeface="Times New Roman" panose="02020603050405020304" pitchFamily="18" charset="0"/>
                <a:cs typeface="Times New Roman" panose="02020603050405020304" pitchFamily="18" charset="0"/>
              </a:rPr>
              <a:t>әдетте</a:t>
            </a:r>
            <a:r>
              <a:rPr lang="ru-RU" sz="2400" dirty="0">
                <a:latin typeface="Times New Roman" panose="02020603050405020304" pitchFamily="18" charset="0"/>
                <a:cs typeface="Times New Roman" panose="02020603050405020304" pitchFamily="18" charset="0"/>
              </a:rPr>
              <a:t> файл   </a:t>
            </a:r>
            <a:r>
              <a:rPr lang="ru-RU" sz="2400" b="1" dirty="0">
                <a:latin typeface="Times New Roman" panose="02020603050405020304" pitchFamily="18" charset="0"/>
                <a:cs typeface="Times New Roman" panose="02020603050405020304" pitchFamily="18" charset="0"/>
              </a:rPr>
              <a:t>.</a:t>
            </a:r>
            <a:r>
              <a:rPr lang="ru-RU" sz="2400" b="1" dirty="0" err="1">
                <a:latin typeface="Times New Roman" panose="02020603050405020304" pitchFamily="18" charset="0"/>
                <a:cs typeface="Times New Roman" panose="02020603050405020304" pitchFamily="18" charset="0"/>
              </a:rPr>
              <a:t>exe</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a:t>
            </a:r>
            <a:r>
              <a:rPr lang="ru-RU" sz="2400" b="1" dirty="0" err="1">
                <a:latin typeface="Times New Roman" panose="02020603050405020304" pitchFamily="18" charset="0"/>
                <a:cs typeface="Times New Roman" panose="02020603050405020304" pitchFamily="18" charset="0"/>
              </a:rPr>
              <a:t>dll</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түрінде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сақталады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сәйкесінше</a:t>
            </a:r>
            <a:r>
              <a:rPr lang="ru-RU" sz="2400"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қосымшаны</a:t>
            </a:r>
            <a:r>
              <a:rPr lang="ru-RU" sz="2400" b="1" dirty="0">
                <a:latin typeface="Times New Roman" panose="02020603050405020304" pitchFamily="18" charset="0"/>
                <a:cs typeface="Times New Roman" panose="02020603050405020304" pitchFamily="18" charset="0"/>
              </a:rPr>
              <a:t>/приложение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кітапхананы</a:t>
            </a:r>
            <a:r>
              <a:rPr lang="ru-RU" sz="2400" b="1" dirty="0">
                <a:latin typeface="Times New Roman" panose="02020603050405020304" pitchFamily="18" charset="0"/>
                <a:cs typeface="Times New Roman" panose="02020603050405020304" pitchFamily="18" charset="0"/>
              </a:rPr>
              <a:t>/библиотека </a:t>
            </a:r>
            <a:r>
              <a:rPr lang="ru-RU" sz="2400" dirty="0" err="1">
                <a:latin typeface="Times New Roman" panose="02020603050405020304" pitchFamily="18" charset="0"/>
                <a:cs typeface="Times New Roman" panose="02020603050405020304" pitchFamily="18" charset="0"/>
              </a:rPr>
              <a:t>орындайды</a:t>
            </a:r>
            <a:r>
              <a:rPr lang="ru-RU" sz="2400" dirty="0">
                <a:latin typeface="Times New Roman" panose="02020603050405020304" pitchFamily="18" charset="0"/>
                <a:cs typeface="Times New Roman" panose="02020603050405020304" pitchFamily="18" charset="0"/>
              </a:rPr>
              <a:t>.</a:t>
            </a:r>
          </a:p>
          <a:p>
            <a:pPr indent="457200" algn="just"/>
            <a:endParaRPr lang="ru-RU" sz="2400" dirty="0">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xmlns="" id="{366D4002-E8FD-4B7E-86C9-1A73A9C8D346}"/>
              </a:ext>
            </a:extLst>
          </p:cNvPr>
          <p:cNvSpPr/>
          <p:nvPr/>
        </p:nvSpPr>
        <p:spPr>
          <a:xfrm>
            <a:off x="899592" y="673532"/>
            <a:ext cx="4019818" cy="523220"/>
          </a:xfrm>
          <a:prstGeom prst="rect">
            <a:avLst/>
          </a:prstGeom>
        </p:spPr>
        <p:txBody>
          <a:bodyPr wrap="none">
            <a:spAutoFit/>
          </a:bodyPr>
          <a:lstStyle/>
          <a:p>
            <a:r>
              <a:rPr lang="ru-RU" sz="2800" b="1" dirty="0">
                <a:latin typeface="Times New Roman" panose="02020603050405020304" pitchFamily="18" charset="0"/>
                <a:cs typeface="Times New Roman" panose="02020603050405020304" pitchFamily="18" charset="0"/>
              </a:rPr>
              <a:t>Программа </a:t>
            </a:r>
            <a:r>
              <a:rPr lang="ru-RU" sz="2800" b="1" dirty="0" err="1">
                <a:latin typeface="Times New Roman" panose="02020603050405020304" pitchFamily="18" charset="0"/>
                <a:cs typeface="Times New Roman" panose="02020603050405020304" pitchFamily="18" charset="0"/>
              </a:rPr>
              <a:t>құрылымы</a:t>
            </a:r>
            <a:endParaRPr lang="ru-RU"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8607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0FDA5599-5229-4700-B8E3-78C09B6E3BEF}"/>
              </a:ext>
            </a:extLst>
          </p:cNvPr>
          <p:cNvSpPr/>
          <p:nvPr/>
        </p:nvSpPr>
        <p:spPr>
          <a:xfrm>
            <a:off x="683568" y="993597"/>
            <a:ext cx="7776864" cy="5355312"/>
          </a:xfrm>
          <a:prstGeom prst="rect">
            <a:avLst/>
          </a:prstGeom>
        </p:spPr>
        <p:txBody>
          <a:bodyPr wrap="square">
            <a:spAutoFit/>
          </a:bodyPr>
          <a:lstStyle/>
          <a:p>
            <a:pPr>
              <a:spcAft>
                <a:spcPts val="0"/>
              </a:spcAft>
            </a:pPr>
            <a:r>
              <a:rPr lang="en-US" dirty="0">
                <a:solidFill>
                  <a:srgbClr val="0000FF"/>
                </a:solidFill>
                <a:latin typeface="Consolas" panose="020B0609020204030204" pitchFamily="49" charset="0"/>
                <a:ea typeface="Calibri" panose="020F0502020204030204" pitchFamily="34" charset="0"/>
                <a:cs typeface="Consolas" panose="020B0609020204030204" pitchFamily="49" charset="0"/>
              </a:rPr>
              <a:t>using</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System;</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FF"/>
                </a:solidFill>
                <a:latin typeface="Consolas" panose="020B0609020204030204" pitchFamily="49" charset="0"/>
                <a:ea typeface="Calibri" panose="020F0502020204030204" pitchFamily="34" charset="0"/>
                <a:cs typeface="Consolas" panose="020B0609020204030204" pitchFamily="49" charset="0"/>
              </a:rPr>
              <a:t>namespace</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ConsoleApp5{</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a:solidFill>
                  <a:srgbClr val="0000FF"/>
                </a:solidFill>
                <a:latin typeface="Consolas" panose="020B0609020204030204" pitchFamily="49" charset="0"/>
                <a:ea typeface="Calibri" panose="020F0502020204030204" pitchFamily="34" charset="0"/>
                <a:cs typeface="Consolas" panose="020B0609020204030204" pitchFamily="49" charset="0"/>
              </a:rPr>
              <a:t>class</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a:solidFill>
                  <a:srgbClr val="2B91AF"/>
                </a:solidFill>
                <a:latin typeface="Consolas" panose="020B0609020204030204" pitchFamily="49" charset="0"/>
                <a:ea typeface="Calibri" panose="020F0502020204030204" pitchFamily="34" charset="0"/>
                <a:cs typeface="Consolas" panose="020B0609020204030204" pitchFamily="49" charset="0"/>
              </a:rPr>
              <a:t>Program</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a:solidFill>
                  <a:srgbClr val="0000FF"/>
                </a:solidFill>
                <a:latin typeface="Consolas" panose="020B0609020204030204" pitchFamily="49" charset="0"/>
                <a:ea typeface="Calibri" panose="020F0502020204030204" pitchFamily="34" charset="0"/>
                <a:cs typeface="Consolas" panose="020B0609020204030204" pitchFamily="49" charset="0"/>
              </a:rPr>
              <a:t>static</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a:solidFill>
                  <a:srgbClr val="0000FF"/>
                </a:solidFill>
                <a:latin typeface="Consolas" panose="020B0609020204030204" pitchFamily="49" charset="0"/>
                <a:ea typeface="Calibri" panose="020F0502020204030204" pitchFamily="34" charset="0"/>
                <a:cs typeface="Consolas" panose="020B0609020204030204" pitchFamily="49" charset="0"/>
              </a:rPr>
              <a:t>void</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Main(</a:t>
            </a:r>
            <a:r>
              <a:rPr lang="en-US" dirty="0">
                <a:solidFill>
                  <a:srgbClr val="0000FF"/>
                </a:solidFill>
                <a:latin typeface="Consolas" panose="020B0609020204030204" pitchFamily="49" charset="0"/>
                <a:ea typeface="Calibri" panose="020F0502020204030204" pitchFamily="34" charset="0"/>
                <a:cs typeface="Consolas" panose="020B0609020204030204" pitchFamily="49" charset="0"/>
              </a:rPr>
              <a:t>string</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err="1">
                <a:solidFill>
                  <a:srgbClr val="000000"/>
                </a:solidFill>
                <a:latin typeface="Consolas" panose="020B0609020204030204" pitchFamily="49" charset="0"/>
                <a:ea typeface="Calibri" panose="020F0502020204030204" pitchFamily="34" charset="0"/>
                <a:cs typeface="Consolas" panose="020B0609020204030204" pitchFamily="49" charset="0"/>
              </a:rPr>
              <a:t>args</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a:solidFill>
                  <a:srgbClr val="0000FF"/>
                </a:solidFill>
                <a:latin typeface="Consolas" panose="020B0609020204030204" pitchFamily="49" charset="0"/>
                <a:ea typeface="Calibri" panose="020F0502020204030204" pitchFamily="34" charset="0"/>
                <a:cs typeface="Consolas" panose="020B0609020204030204" pitchFamily="49" charset="0"/>
              </a:rPr>
              <a:t>decimal</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value = 123.456m;</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err="1">
                <a:solidFill>
                  <a:srgbClr val="2B91AF"/>
                </a:solidFill>
                <a:latin typeface="Consolas" panose="020B0609020204030204" pitchFamily="49" charset="0"/>
                <a:ea typeface="Calibri" panose="020F0502020204030204" pitchFamily="34" charset="0"/>
                <a:cs typeface="Consolas" panose="020B0609020204030204" pitchFamily="49" charset="0"/>
              </a:rPr>
              <a:t>Console</a:t>
            </a:r>
            <a:r>
              <a:rPr lang="en-US" dirty="0" err="1">
                <a:solidFill>
                  <a:srgbClr val="000000"/>
                </a:solidFill>
                <a:latin typeface="Consolas" panose="020B0609020204030204" pitchFamily="49" charset="0"/>
                <a:ea typeface="Calibri" panose="020F0502020204030204" pitchFamily="34" charset="0"/>
                <a:cs typeface="Consolas" panose="020B0609020204030204" pitchFamily="49" charset="0"/>
              </a:rPr>
              <a:t>.WriteLine</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a:t>
            </a:r>
            <a:r>
              <a:rPr lang="en-US" dirty="0" err="1">
                <a:solidFill>
                  <a:srgbClr val="000000"/>
                </a:solidFill>
                <a:latin typeface="Consolas" panose="020B0609020204030204" pitchFamily="49" charset="0"/>
                <a:ea typeface="Calibri" panose="020F0502020204030204" pitchFamily="34" charset="0"/>
                <a:cs typeface="Consolas" panose="020B0609020204030204" pitchFamily="49" charset="0"/>
              </a:rPr>
              <a:t>value.ToString</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a:t>
            </a:r>
            <a:r>
              <a:rPr lang="en-US" dirty="0">
                <a:solidFill>
                  <a:srgbClr val="A31515"/>
                </a:solidFill>
                <a:latin typeface="Consolas" panose="020B0609020204030204" pitchFamily="49" charset="0"/>
                <a:ea typeface="Calibri" panose="020F0502020204030204" pitchFamily="34" charset="0"/>
                <a:cs typeface="Consolas" panose="020B0609020204030204" pitchFamily="49" charset="0"/>
              </a:rPr>
              <a:t>"C2"</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a:solidFill>
                  <a:srgbClr val="008000"/>
                </a:solidFill>
                <a:latin typeface="Consolas" panose="020B0609020204030204" pitchFamily="49" charset="0"/>
                <a:ea typeface="Calibri" panose="020F0502020204030204" pitchFamily="34" charset="0"/>
                <a:cs typeface="Consolas" panose="020B0609020204030204" pitchFamily="49" charset="0"/>
              </a:rPr>
              <a:t>// </a:t>
            </a:r>
            <a:r>
              <a:rPr lang="ru-RU" dirty="0" err="1">
                <a:solidFill>
                  <a:srgbClr val="008000"/>
                </a:solidFill>
                <a:latin typeface="Consolas" panose="020B0609020204030204" pitchFamily="49" charset="0"/>
                <a:ea typeface="Calibri" panose="020F0502020204030204" pitchFamily="34" charset="0"/>
                <a:cs typeface="Consolas" panose="020B0609020204030204" pitchFamily="49" charset="0"/>
              </a:rPr>
              <a:t>Нәтиже</a:t>
            </a:r>
            <a:r>
              <a:rPr lang="en-US" dirty="0">
                <a:solidFill>
                  <a:srgbClr val="008000"/>
                </a:solidFill>
                <a:latin typeface="Consolas" panose="020B0609020204030204" pitchFamily="49" charset="0"/>
                <a:ea typeface="Calibri" panose="020F0502020204030204" pitchFamily="34" charset="0"/>
                <a:cs typeface="Consolas" panose="020B0609020204030204" pitchFamily="49" charset="0"/>
              </a:rPr>
              <a:t> $123.46</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a:solidFill>
                  <a:srgbClr val="0000FF"/>
                </a:solidFill>
                <a:latin typeface="Consolas" panose="020B0609020204030204" pitchFamily="49" charset="0"/>
                <a:ea typeface="Calibri" panose="020F0502020204030204" pitchFamily="34" charset="0"/>
                <a:cs typeface="Consolas" panose="020B0609020204030204" pitchFamily="49" charset="0"/>
              </a:rPr>
              <a:t>double</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x = 1234.7;</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err="1">
                <a:solidFill>
                  <a:srgbClr val="0000FF"/>
                </a:solidFill>
                <a:latin typeface="Consolas" panose="020B0609020204030204" pitchFamily="49" charset="0"/>
                <a:ea typeface="Calibri" panose="020F0502020204030204" pitchFamily="34" charset="0"/>
                <a:cs typeface="Consolas" panose="020B0609020204030204" pitchFamily="49" charset="0"/>
              </a:rPr>
              <a:t>int</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a:solidFill>
                  <a:srgbClr val="008000"/>
                </a:solidFill>
                <a:latin typeface="Consolas" panose="020B0609020204030204" pitchFamily="49" charset="0"/>
                <a:ea typeface="Calibri" panose="020F0502020204030204" pitchFamily="34" charset="0"/>
                <a:cs typeface="Consolas" panose="020B0609020204030204" pitchFamily="49" charset="0"/>
              </a:rPr>
              <a:t>//  double </a:t>
            </a:r>
            <a:r>
              <a:rPr lang="ru-RU" dirty="0" err="1">
                <a:solidFill>
                  <a:srgbClr val="008000"/>
                </a:solidFill>
                <a:latin typeface="Consolas" panose="020B0609020204030204" pitchFamily="49" charset="0"/>
                <a:ea typeface="Calibri" panose="020F0502020204030204" pitchFamily="34" charset="0"/>
                <a:cs typeface="Consolas" panose="020B0609020204030204" pitchFamily="49" charset="0"/>
              </a:rPr>
              <a:t>типінен</a:t>
            </a:r>
            <a:r>
              <a:rPr lang="en-US" dirty="0">
                <a:solidFill>
                  <a:srgbClr val="008000"/>
                </a:solidFill>
                <a:latin typeface="Consolas" panose="020B0609020204030204" pitchFamily="49" charset="0"/>
                <a:ea typeface="Calibri" panose="020F0502020204030204" pitchFamily="34" charset="0"/>
                <a:cs typeface="Consolas" panose="020B0609020204030204" pitchFamily="49" charset="0"/>
              </a:rPr>
              <a:t> </a:t>
            </a:r>
            <a:r>
              <a:rPr lang="en-US" dirty="0" err="1">
                <a:solidFill>
                  <a:srgbClr val="008000"/>
                </a:solidFill>
                <a:latin typeface="Consolas" panose="020B0609020204030204" pitchFamily="49" charset="0"/>
                <a:ea typeface="Calibri" panose="020F0502020204030204" pitchFamily="34" charset="0"/>
                <a:cs typeface="Consolas" panose="020B0609020204030204" pitchFamily="49" charset="0"/>
              </a:rPr>
              <a:t>int</a:t>
            </a:r>
            <a:r>
              <a:rPr lang="en-US" dirty="0">
                <a:solidFill>
                  <a:srgbClr val="008000"/>
                </a:solidFill>
                <a:latin typeface="Consolas" panose="020B0609020204030204" pitchFamily="49" charset="0"/>
                <a:ea typeface="Calibri" panose="020F0502020204030204" pitchFamily="34" charset="0"/>
                <a:cs typeface="Consolas" panose="020B0609020204030204" pitchFamily="49" charset="0"/>
              </a:rPr>
              <a:t> </a:t>
            </a:r>
            <a:r>
              <a:rPr lang="ru-RU" dirty="0" err="1">
                <a:solidFill>
                  <a:srgbClr val="008000"/>
                </a:solidFill>
                <a:latin typeface="Consolas" panose="020B0609020204030204" pitchFamily="49" charset="0"/>
                <a:ea typeface="Calibri" panose="020F0502020204030204" pitchFamily="34" charset="0"/>
                <a:cs typeface="Consolas" panose="020B0609020204030204" pitchFamily="49" charset="0"/>
              </a:rPr>
              <a:t>типіне</a:t>
            </a:r>
            <a:r>
              <a:rPr lang="en-US" dirty="0">
                <a:solidFill>
                  <a:srgbClr val="008000"/>
                </a:solidFill>
                <a:latin typeface="Consolas" panose="020B0609020204030204" pitchFamily="49" charset="0"/>
                <a:ea typeface="Calibri" panose="020F0502020204030204" pitchFamily="34" charset="0"/>
                <a:cs typeface="Consolas" panose="020B0609020204030204" pitchFamily="49" charset="0"/>
              </a:rPr>
              <a:t>.</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 = (</a:t>
            </a:r>
            <a:r>
              <a:rPr lang="en-US" dirty="0" err="1">
                <a:solidFill>
                  <a:srgbClr val="0000FF"/>
                </a:solidFill>
                <a:latin typeface="Consolas" panose="020B0609020204030204" pitchFamily="49" charset="0"/>
                <a:ea typeface="Calibri" panose="020F0502020204030204" pitchFamily="34" charset="0"/>
                <a:cs typeface="Consolas" panose="020B0609020204030204" pitchFamily="49" charset="0"/>
              </a:rPr>
              <a:t>int</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)x;</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err="1">
                <a:solidFill>
                  <a:srgbClr val="000000"/>
                </a:solidFill>
                <a:latin typeface="Consolas" panose="020B0609020204030204" pitchFamily="49" charset="0"/>
                <a:ea typeface="Calibri" panose="020F0502020204030204" pitchFamily="34" charset="0"/>
                <a:cs typeface="Consolas" panose="020B0609020204030204" pitchFamily="49" charset="0"/>
              </a:rPr>
              <a:t>System.</a:t>
            </a:r>
            <a:r>
              <a:rPr lang="en-US" dirty="0" err="1">
                <a:solidFill>
                  <a:srgbClr val="2B91AF"/>
                </a:solidFill>
                <a:latin typeface="Consolas" panose="020B0609020204030204" pitchFamily="49" charset="0"/>
                <a:ea typeface="Calibri" panose="020F0502020204030204" pitchFamily="34" charset="0"/>
                <a:cs typeface="Consolas" panose="020B0609020204030204" pitchFamily="49" charset="0"/>
              </a:rPr>
              <a:t>Console</a:t>
            </a:r>
            <a:r>
              <a:rPr lang="en-US" dirty="0" err="1">
                <a:solidFill>
                  <a:srgbClr val="000000"/>
                </a:solidFill>
                <a:latin typeface="Consolas" panose="020B0609020204030204" pitchFamily="49" charset="0"/>
                <a:ea typeface="Calibri" panose="020F0502020204030204" pitchFamily="34" charset="0"/>
                <a:cs typeface="Consolas" panose="020B0609020204030204" pitchFamily="49" charset="0"/>
              </a:rPr>
              <a:t>.WriteLine</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(a);</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en-US" dirty="0" err="1">
                <a:solidFill>
                  <a:srgbClr val="2B91AF"/>
                </a:solidFill>
                <a:latin typeface="Consolas" panose="020B0609020204030204" pitchFamily="49" charset="0"/>
                <a:ea typeface="Calibri" panose="020F0502020204030204" pitchFamily="34" charset="0"/>
                <a:cs typeface="Consolas" panose="020B0609020204030204" pitchFamily="49" charset="0"/>
              </a:rPr>
              <a:t>Console</a:t>
            </a:r>
            <a:r>
              <a:rPr lang="en-US" dirty="0" err="1">
                <a:solidFill>
                  <a:srgbClr val="000000"/>
                </a:solidFill>
                <a:latin typeface="Consolas" panose="020B0609020204030204" pitchFamily="49" charset="0"/>
                <a:ea typeface="Calibri" panose="020F0502020204030204" pitchFamily="34" charset="0"/>
                <a:cs typeface="Consolas" panose="020B0609020204030204" pitchFamily="49" charset="0"/>
              </a:rPr>
              <a:t>.Read</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ru-RU" dirty="0">
                <a:solidFill>
                  <a:srgbClr val="000000"/>
                </a:solidFill>
                <a:latin typeface="Consolas" panose="020B0609020204030204" pitchFamily="49" charset="0"/>
                <a:ea typeface="Calibri" panose="020F0502020204030204" pitchFamily="34" charset="0"/>
                <a:cs typeface="Consolas" panose="020B0609020204030204" pitchFamily="49" charset="0"/>
              </a:rPr>
              <a:t>}</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ru-RU" dirty="0">
                <a:solidFill>
                  <a:srgbClr val="000000"/>
                </a:solidFill>
                <a:latin typeface="Consolas" panose="020B0609020204030204" pitchFamily="49" charset="0"/>
                <a:ea typeface="Calibri" panose="020F0502020204030204" pitchFamily="34" charset="0"/>
                <a:cs typeface="Consolas" panose="020B0609020204030204" pitchFamily="49" charset="0"/>
              </a:rPr>
              <a:t>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ru-RU" dirty="0">
                <a:solidFill>
                  <a:srgbClr val="000000"/>
                </a:solidFill>
                <a:latin typeface="Consolas" panose="020B0609020204030204" pitchFamily="49" charset="0"/>
                <a:ea typeface="Calibri" panose="020F0502020204030204" pitchFamily="34" charset="0"/>
                <a:cs typeface="Consolas" panose="020B0609020204030204" pitchFamily="49" charset="0"/>
              </a:rPr>
              <a:t>}</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AD17AFCB-A5C9-4690-9976-6F57A735DA49}"/>
              </a:ext>
            </a:extLst>
          </p:cNvPr>
          <p:cNvSpPr/>
          <p:nvPr/>
        </p:nvSpPr>
        <p:spPr>
          <a:xfrm>
            <a:off x="544069" y="509091"/>
            <a:ext cx="8070010" cy="369332"/>
          </a:xfrm>
          <a:prstGeom prst="rect">
            <a:avLst/>
          </a:prstGeom>
        </p:spPr>
        <p:txBody>
          <a:bodyPr wrap="square">
            <a:spAutoFit/>
          </a:bodyPr>
          <a:lstStyle/>
          <a:p>
            <a:r>
              <a:rPr lang="ru-RU" dirty="0" err="1"/>
              <a:t>Бұл</a:t>
            </a:r>
            <a:r>
              <a:rPr lang="ru-RU" dirty="0"/>
              <a:t> </a:t>
            </a:r>
            <a:r>
              <a:rPr lang="ru-RU" dirty="0" err="1"/>
              <a:t>мысалда</a:t>
            </a:r>
            <a:r>
              <a:rPr lang="ru-RU" dirty="0"/>
              <a:t> </a:t>
            </a:r>
            <a:r>
              <a:rPr lang="en-US" b="1" dirty="0">
                <a:latin typeface="Consolas" panose="020B0609020204030204" pitchFamily="49" charset="0"/>
                <a:ea typeface="Calibri" panose="020F0502020204030204" pitchFamily="34" charset="0"/>
                <a:cs typeface="Consolas" panose="020B0609020204030204" pitchFamily="49" charset="0"/>
              </a:rPr>
              <a:t>Program</a:t>
            </a:r>
            <a:r>
              <a:rPr lang="en-US" dirty="0">
                <a:solidFill>
                  <a:srgbClr val="2B91AF"/>
                </a:solidFill>
                <a:latin typeface="Consolas" panose="020B0609020204030204" pitchFamily="49" charset="0"/>
                <a:ea typeface="Calibri" panose="020F0502020204030204" pitchFamily="34" charset="0"/>
                <a:cs typeface="Consolas" panose="020B0609020204030204" pitchFamily="49" charset="0"/>
              </a:rPr>
              <a:t> </a:t>
            </a:r>
            <a:r>
              <a:rPr lang="kk-KZ" dirty="0"/>
              <a:t>классы</a:t>
            </a:r>
            <a:r>
              <a:rPr lang="kk-KZ" dirty="0">
                <a:solidFill>
                  <a:srgbClr val="2B91AF"/>
                </a:solidFill>
                <a:latin typeface="Consolas" panose="020B0609020204030204" pitchFamily="49" charset="0"/>
                <a:ea typeface="Calibri" panose="020F0502020204030204" pitchFamily="34" charset="0"/>
                <a:cs typeface="Consolas" panose="020B0609020204030204" pitchFamily="49" charset="0"/>
              </a:rPr>
              <a:t> </a:t>
            </a:r>
            <a:r>
              <a:rPr lang="en-US" b="1" dirty="0">
                <a:solidFill>
                  <a:srgbClr val="000000"/>
                </a:solidFill>
                <a:latin typeface="Consolas" panose="020B0609020204030204" pitchFamily="49" charset="0"/>
                <a:ea typeface="Calibri" panose="020F0502020204030204" pitchFamily="34" charset="0"/>
                <a:cs typeface="Consolas" panose="020B0609020204030204" pitchFamily="49" charset="0"/>
              </a:rPr>
              <a:t>ConsoleApp5</a:t>
            </a:r>
            <a:r>
              <a:rPr lang="en-US" dirty="0">
                <a:solidFill>
                  <a:srgbClr val="000000"/>
                </a:solidFill>
                <a:latin typeface="Consolas" panose="020B0609020204030204" pitchFamily="49" charset="0"/>
                <a:ea typeface="Calibri" panose="020F0502020204030204" pitchFamily="34" charset="0"/>
                <a:cs typeface="Consolas" panose="020B0609020204030204" pitchFamily="49" charset="0"/>
              </a:rPr>
              <a:t> </a:t>
            </a:r>
            <a:r>
              <a:rPr lang="ru-RU" dirty="0" err="1"/>
              <a:t>атаулар</a:t>
            </a:r>
            <a:r>
              <a:rPr lang="ru-RU" dirty="0"/>
              <a:t> </a:t>
            </a:r>
            <a:r>
              <a:rPr lang="ru-RU" dirty="0" err="1"/>
              <a:t>кеңістігінде</a:t>
            </a:r>
            <a:r>
              <a:rPr lang="ru-RU" dirty="0"/>
              <a:t> </a:t>
            </a:r>
            <a:r>
              <a:rPr lang="ru-RU" dirty="0" err="1"/>
              <a:t>орналасқан</a:t>
            </a:r>
            <a:r>
              <a:rPr lang="ru-RU" dirty="0"/>
              <a:t>:</a:t>
            </a:r>
          </a:p>
        </p:txBody>
      </p:sp>
    </p:spTree>
    <p:extLst>
      <p:ext uri="{BB962C8B-B14F-4D97-AF65-F5344CB8AC3E}">
        <p14:creationId xmlns:p14="http://schemas.microsoft.com/office/powerpoint/2010/main" val="682954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16632"/>
            <a:ext cx="8168168" cy="1200329"/>
          </a:xfrm>
          <a:prstGeom prst="rect">
            <a:avLst/>
          </a:prstGeom>
        </p:spPr>
        <p:txBody>
          <a:bodyPr wrap="square">
            <a:spAutoFit/>
          </a:bodyPr>
          <a:lstStyle/>
          <a:p>
            <a:pPr algn="ctr"/>
            <a:r>
              <a:rPr lang="kk-KZ" dirty="0">
                <a:latin typeface="Times New Roman" pitchFamily="18" charset="0"/>
                <a:cs typeface="Times New Roman" pitchFamily="18" charset="0"/>
              </a:rPr>
              <a:t>ТАҚЫРЫП: C# БАҒДАРЛАМАЛАУ ТІЛІНІҢ ҚАРАПАЙЫМ ОПЕРАТОРЫ</a:t>
            </a:r>
            <a:endParaRPr lang="ru-RU" b="1"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 </a:t>
            </a:r>
            <a:r>
              <a:rPr lang="ru-RU" b="1" dirty="0">
                <a:latin typeface="Times New Roman" pitchFamily="18" charset="0"/>
                <a:cs typeface="Times New Roman" pitchFamily="18" charset="0"/>
              </a:rPr>
              <a:t>3</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ЛЕКЦИЯ.</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С#  БАҒДАРЛАМАЛАУ ТІЛІНДЕ  ПРОГРАММА ҚҰРЫЛЫМЫ, ЕНГІЗУ-ШЫҒАРУ ОПЕРАТОРЫ</a:t>
            </a:r>
          </a:p>
          <a:p>
            <a:r>
              <a:rPr lang="ru-RU" b="1"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3" name="Прямоугольник 2"/>
          <p:cNvSpPr/>
          <p:nvPr/>
        </p:nvSpPr>
        <p:spPr>
          <a:xfrm>
            <a:off x="505062" y="1101154"/>
            <a:ext cx="7883361" cy="369332"/>
          </a:xfrm>
          <a:prstGeom prst="rect">
            <a:avLst/>
          </a:prstGeom>
        </p:spPr>
        <p:txBody>
          <a:bodyPr wrap="square">
            <a:spAutoFit/>
          </a:bodyPr>
          <a:lstStyle/>
          <a:p>
            <a:r>
              <a:rPr lang="ru-RU" b="1" dirty="0">
                <a:latin typeface="Times New Roman" pitchFamily="18" charset="0"/>
                <a:cs typeface="Times New Roman" pitchFamily="18" charset="0"/>
              </a:rPr>
              <a:t>3.1  </a:t>
            </a:r>
            <a:r>
              <a:rPr lang="en-US" b="1" dirty="0">
                <a:latin typeface="Times New Roman" pitchFamily="18" charset="0"/>
                <a:cs typeface="Times New Roman" pitchFamily="18" charset="0"/>
              </a:rPr>
              <a:t> C</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бағдарламалау</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тілінің</a:t>
            </a:r>
            <a:r>
              <a:rPr lang="ru-RU" b="1" dirty="0">
                <a:latin typeface="Times New Roman" pitchFamily="18" charset="0"/>
                <a:cs typeface="Times New Roman" pitchFamily="18" charset="0"/>
              </a:rPr>
              <a:t> программа</a:t>
            </a:r>
            <a:r>
              <a:rPr lang="kk-KZ" b="1" dirty="0">
                <a:latin typeface="Times New Roman" pitchFamily="18" charset="0"/>
                <a:cs typeface="Times New Roman" pitchFamily="18" charset="0"/>
              </a:rPr>
              <a:t>лық құрылымы</a:t>
            </a:r>
            <a:endParaRPr lang="ru-RU" dirty="0"/>
          </a:p>
        </p:txBody>
      </p:sp>
      <p:sp>
        <p:nvSpPr>
          <p:cNvPr id="6" name="Прямоугольник 5"/>
          <p:cNvSpPr/>
          <p:nvPr/>
        </p:nvSpPr>
        <p:spPr>
          <a:xfrm>
            <a:off x="379337" y="1434658"/>
            <a:ext cx="8153103" cy="4893647"/>
          </a:xfrm>
          <a:prstGeom prst="rect">
            <a:avLst/>
          </a:prstGeom>
        </p:spPr>
        <p:txBody>
          <a:bodyPr wrap="square">
            <a:spAutoFit/>
          </a:bodyPr>
          <a:lstStyle/>
          <a:p>
            <a:pPr indent="457200" algn="just"/>
            <a:r>
              <a:rPr lang="kk-KZ" sz="2400" dirty="0">
                <a:latin typeface="Times New Roman" pitchFamily="18" charset="0"/>
                <a:cs typeface="Times New Roman" pitchFamily="18" charset="0"/>
              </a:rPr>
              <a:t>Есепті шешуге арналған атаулар кеңістігін анықтап  алғаннан кейін бағдарлама класын сипаттау басталады.</a:t>
            </a:r>
            <a:endParaRPr lang="ru-RU" sz="2400" dirty="0">
              <a:latin typeface="Times New Roman" pitchFamily="18" charset="0"/>
              <a:cs typeface="Times New Roman" pitchFamily="18" charset="0"/>
            </a:endParaRPr>
          </a:p>
          <a:p>
            <a:pPr indent="457200" algn="just"/>
            <a:r>
              <a:rPr lang="kk-KZ" sz="2400" b="1" dirty="0">
                <a:latin typeface="Times New Roman" pitchFamily="18" charset="0"/>
                <a:cs typeface="Times New Roman" pitchFamily="18" charset="0"/>
              </a:rPr>
              <a:t>Класс дегеніміз</a:t>
            </a:r>
            <a:r>
              <a:rPr lang="kk-KZ" sz="2400" dirty="0">
                <a:latin typeface="Times New Roman" pitchFamily="18" charset="0"/>
                <a:cs typeface="Times New Roman" pitchFamily="18" charset="0"/>
              </a:rPr>
              <a:t>  бұл деректерді  (өрістерді) және функцияларды (әдістерді) біріктіретін, осы деректерді біртұтас өңдейтін – код үзіндісі (тип).</a:t>
            </a:r>
            <a:endParaRPr lang="ru-RU" sz="2400" dirty="0">
              <a:latin typeface="Times New Roman" pitchFamily="18" charset="0"/>
              <a:cs typeface="Times New Roman" pitchFamily="18" charset="0"/>
            </a:endParaRPr>
          </a:p>
          <a:p>
            <a:pPr indent="457200" algn="just"/>
            <a:r>
              <a:rPr lang="en-US" sz="2400" dirty="0">
                <a:latin typeface="Times New Roman" pitchFamily="18" charset="0"/>
                <a:cs typeface="Times New Roman" pitchFamily="18" charset="0"/>
              </a:rPr>
              <a:t> </a:t>
            </a:r>
            <a:r>
              <a:rPr lang="kk-KZ" sz="2400" dirty="0">
                <a:latin typeface="Times New Roman" pitchFamily="18" charset="0"/>
                <a:cs typeface="Times New Roman" pitchFamily="18" charset="0"/>
              </a:rPr>
              <a:t>Анықтама бойынша</a:t>
            </a:r>
            <a:r>
              <a:rPr lang="en-US" sz="2400" dirty="0">
                <a:latin typeface="Times New Roman" pitchFamily="18" charset="0"/>
                <a:cs typeface="Times New Roman" pitchFamily="18" charset="0"/>
              </a:rPr>
              <a:t>: </a:t>
            </a:r>
            <a:r>
              <a:rPr lang="kk-KZ" sz="2400" b="1" dirty="0">
                <a:latin typeface="Times New Roman" pitchFamily="18" charset="0"/>
                <a:cs typeface="Times New Roman" pitchFamily="18" charset="0"/>
              </a:rPr>
              <a:t>кез-келген бағдарлама</a:t>
            </a:r>
            <a:r>
              <a:rPr lang="kk-KZ" sz="2400" dirty="0">
                <a:latin typeface="Times New Roman" pitchFamily="18" charset="0"/>
                <a:cs typeface="Times New Roman" pitchFamily="18" charset="0"/>
              </a:rPr>
              <a:t> </a:t>
            </a:r>
            <a:r>
              <a:rPr lang="kk-KZ" sz="2400" i="1" dirty="0">
                <a:latin typeface="Times New Roman" pitchFamily="18" charset="0"/>
                <a:cs typeface="Times New Roman" pitchFamily="18" charset="0"/>
              </a:rPr>
              <a:t>деректер мен оларды өңдеу әдістері</a:t>
            </a:r>
            <a:r>
              <a:rPr lang="kk-KZ" sz="2400" dirty="0">
                <a:latin typeface="Times New Roman" pitchFamily="18" charset="0"/>
                <a:cs typeface="Times New Roman" pitchFamily="18" charset="0"/>
              </a:rPr>
              <a:t> бар код болып есептеледі. Сондықтан С# тілінде түрлі есептерді шешетін </a:t>
            </a:r>
            <a:r>
              <a:rPr lang="kk-KZ" sz="2400" b="1" dirty="0">
                <a:latin typeface="Times New Roman" pitchFamily="18" charset="0"/>
                <a:cs typeface="Times New Roman" pitchFamily="18" charset="0"/>
              </a:rPr>
              <a:t>бағдарлама кодтары</a:t>
            </a:r>
            <a:r>
              <a:rPr lang="kk-KZ" sz="2400" dirty="0">
                <a:latin typeface="Times New Roman" pitchFamily="18" charset="0"/>
                <a:cs typeface="Times New Roman" pitchFamily="18" charset="0"/>
              </a:rPr>
              <a:t> </a:t>
            </a:r>
            <a:r>
              <a:rPr lang="kk-KZ" sz="2400" b="1" dirty="0">
                <a:latin typeface="Times New Roman" pitchFamily="18" charset="0"/>
                <a:cs typeface="Times New Roman" pitchFamily="18" charset="0"/>
              </a:rPr>
              <a:t>бағдарлама кластарына</a:t>
            </a:r>
            <a:r>
              <a:rPr lang="kk-KZ" sz="2400" dirty="0">
                <a:latin typeface="Times New Roman" pitchFamily="18" charset="0"/>
                <a:cs typeface="Times New Roman" pitchFamily="18" charset="0"/>
              </a:rPr>
              <a:t> орналастырылады. </a:t>
            </a:r>
            <a:endParaRPr lang="ru-RU" sz="2400" dirty="0">
              <a:latin typeface="Times New Roman" pitchFamily="18" charset="0"/>
              <a:cs typeface="Times New Roman" pitchFamily="18" charset="0"/>
            </a:endParaRPr>
          </a:p>
          <a:p>
            <a:pPr indent="457200" algn="just"/>
            <a:r>
              <a:rPr lang="kk-KZ" sz="2400" dirty="0">
                <a:latin typeface="Times New Roman" pitchFamily="18" charset="0"/>
                <a:cs typeface="Times New Roman" pitchFamily="18" charset="0"/>
              </a:rPr>
              <a:t>Класс сипаттамасы class қызметтік сөзінен кейін басталады, қызметтік сөзден кейін класс атауы, одан кейін фигуралық  жақшаның ішіне деректер мен оларды өңдеу әдістері орналастырылады.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613330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16632"/>
            <a:ext cx="8168168" cy="1200329"/>
          </a:xfrm>
          <a:prstGeom prst="rect">
            <a:avLst/>
          </a:prstGeom>
        </p:spPr>
        <p:txBody>
          <a:bodyPr wrap="square">
            <a:spAutoFit/>
          </a:bodyPr>
          <a:lstStyle/>
          <a:p>
            <a:pPr algn="ctr"/>
            <a:r>
              <a:rPr lang="kk-KZ" dirty="0">
                <a:latin typeface="Times New Roman" pitchFamily="18" charset="0"/>
                <a:cs typeface="Times New Roman" pitchFamily="18" charset="0"/>
              </a:rPr>
              <a:t>ТАҚЫРЫП: C# БАҒДАРЛАМАЛАУ ТІЛІНІҢ ҚАРАПАЙЫМ ОПЕРАТОРЫ</a:t>
            </a:r>
            <a:endParaRPr lang="ru-RU" b="1"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 </a:t>
            </a:r>
            <a:r>
              <a:rPr lang="ru-RU" b="1" dirty="0">
                <a:latin typeface="Times New Roman" pitchFamily="18" charset="0"/>
                <a:cs typeface="Times New Roman" pitchFamily="18" charset="0"/>
              </a:rPr>
              <a:t>3</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ЛЕКЦИЯ.</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С#  БАҒДАРЛАМАЛАУ ТІЛІНДЕ  ПРОГРАММА ҚҰРЫЛЫМЫ, ЕНГІЗУ-ШЫҒАРУ ОПЕРАТОРЫ</a:t>
            </a:r>
          </a:p>
          <a:p>
            <a:r>
              <a:rPr lang="ru-RU" b="1"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3" name="Прямоугольник 2"/>
          <p:cNvSpPr/>
          <p:nvPr/>
        </p:nvSpPr>
        <p:spPr>
          <a:xfrm>
            <a:off x="505062" y="1101154"/>
            <a:ext cx="7883361" cy="369332"/>
          </a:xfrm>
          <a:prstGeom prst="rect">
            <a:avLst/>
          </a:prstGeom>
        </p:spPr>
        <p:txBody>
          <a:bodyPr wrap="square">
            <a:spAutoFit/>
          </a:bodyPr>
          <a:lstStyle/>
          <a:p>
            <a:r>
              <a:rPr lang="ru-RU" b="1" dirty="0">
                <a:latin typeface="Times New Roman" pitchFamily="18" charset="0"/>
                <a:cs typeface="Times New Roman" pitchFamily="18" charset="0"/>
              </a:rPr>
              <a:t>3.1 </a:t>
            </a:r>
            <a:r>
              <a:rPr lang="en-US" b="1" dirty="0">
                <a:latin typeface="Times New Roman" pitchFamily="18" charset="0"/>
                <a:cs typeface="Times New Roman" pitchFamily="18" charset="0"/>
              </a:rPr>
              <a:t> C</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бағдарламалау</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тілінің</a:t>
            </a:r>
            <a:r>
              <a:rPr lang="ru-RU" b="1" dirty="0">
                <a:latin typeface="Times New Roman" pitchFamily="18" charset="0"/>
                <a:cs typeface="Times New Roman" pitchFamily="18" charset="0"/>
              </a:rPr>
              <a:t> программа</a:t>
            </a:r>
            <a:r>
              <a:rPr lang="kk-KZ" b="1" dirty="0">
                <a:latin typeface="Times New Roman" pitchFamily="18" charset="0"/>
                <a:cs typeface="Times New Roman" pitchFamily="18" charset="0"/>
              </a:rPr>
              <a:t>лық құрылымы</a:t>
            </a:r>
            <a:endParaRPr lang="ru-RU" dirty="0"/>
          </a:p>
        </p:txBody>
      </p:sp>
      <p:sp>
        <p:nvSpPr>
          <p:cNvPr id="6" name="Прямоугольник 5"/>
          <p:cNvSpPr/>
          <p:nvPr/>
        </p:nvSpPr>
        <p:spPr>
          <a:xfrm>
            <a:off x="379337" y="1434658"/>
            <a:ext cx="8153103" cy="3785652"/>
          </a:xfrm>
          <a:prstGeom prst="rect">
            <a:avLst/>
          </a:prstGeom>
        </p:spPr>
        <p:txBody>
          <a:bodyPr wrap="square">
            <a:spAutoFit/>
          </a:bodyPr>
          <a:lstStyle/>
          <a:p>
            <a:pPr indent="457200" algn="just"/>
            <a:r>
              <a:rPr lang="kk-KZ" sz="2400" dirty="0">
                <a:latin typeface="Times New Roman" pitchFamily="18" charset="0"/>
                <a:cs typeface="Times New Roman" pitchFamily="18" charset="0"/>
              </a:rPr>
              <a:t>С# тіліндегі бағдарлама класының сипаттамасының ішінде Main() атауы бар әдіс орналасуы керек. Осы әдістен бастап бағдарламаның орындалуы басталады. Назар аударыңыз, С# тілінде бас және кіші әріптер ажыратылады. </a:t>
            </a:r>
            <a:endParaRPr lang="ru-RU" sz="2400" dirty="0">
              <a:latin typeface="Times New Roman" pitchFamily="18" charset="0"/>
              <a:cs typeface="Times New Roman" pitchFamily="18" charset="0"/>
            </a:endParaRPr>
          </a:p>
          <a:p>
            <a:pPr indent="457200" algn="just"/>
            <a:r>
              <a:rPr lang="kk-KZ" sz="2400" dirty="0">
                <a:latin typeface="Times New Roman" pitchFamily="18" charset="0"/>
                <a:cs typeface="Times New Roman" pitchFamily="18" charset="0"/>
              </a:rPr>
              <a:t>Егер есеп қарапайым болса, онда барлық әдістер Main()әдісінде ғана жазыла алады.  Егер есепті бөлшектеу қажет болса (яғни басқа кластармен немесе әдістермен орындалатын бөлек үзінділерге бөлу), онда бағдарлама класында осы үзінділерді тиісті түрде сипаттау керек, ал  Main() әдісінде оларды іске қосу ретін көрсетуіңіз керек.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249852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16632"/>
            <a:ext cx="8168168" cy="1200329"/>
          </a:xfrm>
          <a:prstGeom prst="rect">
            <a:avLst/>
          </a:prstGeom>
        </p:spPr>
        <p:txBody>
          <a:bodyPr wrap="square">
            <a:spAutoFit/>
          </a:bodyPr>
          <a:lstStyle/>
          <a:p>
            <a:pPr algn="ctr"/>
            <a:r>
              <a:rPr lang="kk-KZ" dirty="0">
                <a:latin typeface="Times New Roman" pitchFamily="18" charset="0"/>
                <a:cs typeface="Times New Roman" pitchFamily="18" charset="0"/>
              </a:rPr>
              <a:t>ТАҚЫРЫП: C# БАҒДАРЛАМАЛАУ ТІЛІНІҢ ҚАРАПАЙЫМ ОПЕРАТОРЫ</a:t>
            </a:r>
            <a:endParaRPr lang="ru-RU" b="1"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 </a:t>
            </a:r>
            <a:r>
              <a:rPr lang="ru-RU" b="1" dirty="0">
                <a:latin typeface="Times New Roman" pitchFamily="18" charset="0"/>
                <a:cs typeface="Times New Roman" pitchFamily="18" charset="0"/>
              </a:rPr>
              <a:t>3</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ЛЕКЦИЯ.</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С#  БАҒДАРЛАМАЛАУ ТІЛІНДЕ  ПРОГРАММА ҚҰРЫЛЫМЫ, ЕНГІЗУ-ШЫҒАРУ ОПЕРАТОРЫ</a:t>
            </a:r>
          </a:p>
          <a:p>
            <a:r>
              <a:rPr lang="ru-RU" b="1"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3" name="Прямоугольник 2"/>
          <p:cNvSpPr/>
          <p:nvPr/>
        </p:nvSpPr>
        <p:spPr>
          <a:xfrm>
            <a:off x="505062" y="1101154"/>
            <a:ext cx="7883361" cy="369332"/>
          </a:xfrm>
          <a:prstGeom prst="rect">
            <a:avLst/>
          </a:prstGeom>
        </p:spPr>
        <p:txBody>
          <a:bodyPr wrap="square">
            <a:spAutoFit/>
          </a:bodyPr>
          <a:lstStyle/>
          <a:p>
            <a:r>
              <a:rPr lang="ru-RU" b="1" dirty="0">
                <a:latin typeface="Times New Roman" pitchFamily="18" charset="0"/>
                <a:cs typeface="Times New Roman" pitchFamily="18" charset="0"/>
              </a:rPr>
              <a:t>3.1 </a:t>
            </a:r>
            <a:r>
              <a:rPr lang="en-US" b="1" dirty="0">
                <a:latin typeface="Times New Roman" pitchFamily="18" charset="0"/>
                <a:cs typeface="Times New Roman" pitchFamily="18" charset="0"/>
              </a:rPr>
              <a:t> C</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бағдарламалау</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тілінің</a:t>
            </a:r>
            <a:r>
              <a:rPr lang="ru-RU" b="1" dirty="0">
                <a:latin typeface="Times New Roman" pitchFamily="18" charset="0"/>
                <a:cs typeface="Times New Roman" pitchFamily="18" charset="0"/>
              </a:rPr>
              <a:t> программа</a:t>
            </a:r>
            <a:r>
              <a:rPr lang="kk-KZ" b="1" dirty="0">
                <a:latin typeface="Times New Roman" pitchFamily="18" charset="0"/>
                <a:cs typeface="Times New Roman" pitchFamily="18" charset="0"/>
              </a:rPr>
              <a:t>лық құрылымы</a:t>
            </a:r>
            <a:endParaRPr lang="ru-RU" dirty="0"/>
          </a:p>
        </p:txBody>
      </p:sp>
      <p:sp>
        <p:nvSpPr>
          <p:cNvPr id="5" name="Rectangle 1"/>
          <p:cNvSpPr>
            <a:spLocks noChangeArrowheads="1"/>
          </p:cNvSpPr>
          <p:nvPr/>
        </p:nvSpPr>
        <p:spPr bwMode="auto">
          <a:xfrm>
            <a:off x="371820" y="1467833"/>
            <a:ext cx="727280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using</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System</a:t>
            </a:r>
            <a:r>
              <a:rPr kumimoji="0" lang="ru-RU"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namespace</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ConsoleApplication</a:t>
            </a:r>
            <a:r>
              <a:rPr kumimoji="0" lang="ru-RU"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1</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class</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Program</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sz="1400" b="1" dirty="0">
                <a:latin typeface="Courier New" pitchFamily="49" charset="0"/>
                <a:ea typeface="Times New Roman" pitchFamily="18" charset="0"/>
                <a:cs typeface="Courier New" pitchFamily="49" charset="0"/>
              </a:rPr>
              <a:t>    </a:t>
            </a:r>
            <a:r>
              <a:rPr kumimoji="0" lang="en-US" sz="14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static</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void</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Main(</a:t>
            </a:r>
            <a:r>
              <a:rPr kumimoji="0" lang="en-US" sz="14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string</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args</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a,b,c</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double</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x, y, z;</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string</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buf</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en-US"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a:t>
            </a:r>
            <a:r>
              <a:rPr kumimoji="0" lang="ru-RU"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Введите</a:t>
            </a:r>
            <a:r>
              <a:rPr kumimoji="0" lang="en-US"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a:t>
            </a:r>
            <a:r>
              <a:rPr kumimoji="0" lang="ru-RU"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целое</a:t>
            </a:r>
            <a:r>
              <a:rPr kumimoji="0" lang="en-US"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a:t>
            </a:r>
            <a:r>
              <a:rPr kumimoji="0" lang="ru-RU"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значение</a:t>
            </a:r>
            <a:r>
              <a:rPr kumimoji="0" lang="en-US"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a "</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buf</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a:t>
            </a:r>
            <a:r>
              <a:rPr kumimoji="0" lang="en-US" sz="1400" b="1"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.ReadLine</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 = </a:t>
            </a:r>
            <a:r>
              <a:rPr kumimoji="0" lang="en-US" sz="1400" b="1"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Convert</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.ToInt32(</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buf</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en-US"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a:t>
            </a:r>
            <a:r>
              <a:rPr kumimoji="0" lang="ru-RU"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Введите</a:t>
            </a:r>
            <a:r>
              <a:rPr kumimoji="0" lang="en-US"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a:t>
            </a:r>
            <a:r>
              <a:rPr kumimoji="0" lang="ru-RU"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целое</a:t>
            </a:r>
            <a:r>
              <a:rPr kumimoji="0" lang="en-US"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a:t>
            </a:r>
            <a:r>
              <a:rPr kumimoji="0" lang="ru-RU"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значение</a:t>
            </a:r>
            <a:r>
              <a:rPr kumimoji="0" lang="en-US" sz="14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b "</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buf</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a:t>
            </a:r>
            <a:r>
              <a:rPr kumimoji="0" lang="en-US" sz="1400" b="1"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.ReadLine</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b = </a:t>
            </a:r>
            <a:r>
              <a:rPr kumimoji="0" lang="en-US" sz="1400" b="1"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Convert</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.ToInt32(</a:t>
            </a:r>
            <a:r>
              <a:rPr kumimoji="0" lang="en-US" sz="14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buf</a:t>
            </a: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14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c = a + b;</a:t>
            </a:r>
            <a:endParaRPr kumimoji="0" lang="kk-KZ"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kk-KZ" sz="1400" b="1" dirty="0">
                <a:latin typeface="Courier New" pitchFamily="49" charset="0"/>
                <a:cs typeface="Courier New" pitchFamily="49" charset="0"/>
              </a:rPr>
              <a:t>       .....</a:t>
            </a:r>
          </a:p>
          <a:p>
            <a:pPr>
              <a:spcAft>
                <a:spcPts val="0"/>
              </a:spcAft>
            </a:pPr>
            <a:r>
              <a:rPr lang="en-US" sz="1400" b="1" dirty="0">
                <a:solidFill>
                  <a:srgbClr val="800000"/>
                </a:solidFill>
                <a:latin typeface="Courier New" pitchFamily="49" charset="0"/>
                <a:ea typeface="Times New Roman"/>
                <a:cs typeface="Courier New" pitchFamily="49" charset="0"/>
              </a:rPr>
              <a:t>       </a:t>
            </a:r>
            <a:r>
              <a:rPr lang="en-US" sz="1400" b="1" dirty="0" err="1">
                <a:solidFill>
                  <a:srgbClr val="800000"/>
                </a:solidFill>
                <a:latin typeface="Courier New" pitchFamily="49" charset="0"/>
                <a:ea typeface="Times New Roman"/>
                <a:cs typeface="Courier New" pitchFamily="49" charset="0"/>
              </a:rPr>
              <a:t>Asin</a:t>
            </a:r>
            <a:r>
              <a:rPr lang="en-US" sz="1400" b="1" dirty="0">
                <a:solidFill>
                  <a:srgbClr val="800000"/>
                </a:solidFill>
                <a:latin typeface="Courier New" pitchFamily="49" charset="0"/>
                <a:ea typeface="Times New Roman"/>
                <a:cs typeface="Courier New" pitchFamily="49" charset="0"/>
              </a:rPr>
              <a:t>(sin(x))={2:F3}"</a:t>
            </a:r>
            <a:r>
              <a:rPr lang="en-US" sz="1400" b="1" dirty="0">
                <a:latin typeface="Courier New" pitchFamily="49" charset="0"/>
                <a:ea typeface="Times New Roman"/>
                <a:cs typeface="Courier New" pitchFamily="49" charset="0"/>
              </a:rPr>
              <a:t>,</a:t>
            </a:r>
            <a:r>
              <a:rPr lang="en-US" sz="1400" b="1" dirty="0" err="1">
                <a:latin typeface="Courier New" pitchFamily="49" charset="0"/>
                <a:ea typeface="Times New Roman"/>
                <a:cs typeface="Courier New" pitchFamily="49" charset="0"/>
              </a:rPr>
              <a:t>x,y,z</a:t>
            </a:r>
            <a:r>
              <a:rPr lang="en-US" sz="1400" b="1" dirty="0">
                <a:latin typeface="Courier New" pitchFamily="49" charset="0"/>
                <a:ea typeface="Times New Roman"/>
                <a:cs typeface="Courier New" pitchFamily="49" charset="0"/>
              </a:rPr>
              <a:t>);</a:t>
            </a:r>
            <a:endParaRPr lang="ru-RU" sz="1400" b="1" dirty="0">
              <a:latin typeface="Courier New" pitchFamily="49" charset="0"/>
              <a:ea typeface="Times New Roman"/>
              <a:cs typeface="Courier New" pitchFamily="49" charset="0"/>
            </a:endParaRPr>
          </a:p>
          <a:p>
            <a:pPr>
              <a:spcAft>
                <a:spcPts val="0"/>
              </a:spcAft>
            </a:pPr>
            <a:r>
              <a:rPr lang="ru-RU" sz="1400" b="1" dirty="0">
                <a:latin typeface="Courier New" pitchFamily="49" charset="0"/>
                <a:ea typeface="Times New Roman"/>
                <a:cs typeface="Courier New" pitchFamily="49" charset="0"/>
              </a:rPr>
              <a:t>      </a:t>
            </a:r>
            <a:r>
              <a:rPr lang="ru-RU" sz="1400" b="1" dirty="0">
                <a:solidFill>
                  <a:srgbClr val="008000"/>
                </a:solidFill>
                <a:latin typeface="Courier New" pitchFamily="49" charset="0"/>
                <a:ea typeface="Times New Roman"/>
                <a:cs typeface="Courier New" pitchFamily="49" charset="0"/>
              </a:rPr>
              <a:t>// Задержка рабочего экрана монитора </a:t>
            </a:r>
            <a:endParaRPr lang="ru-RU" sz="1400" b="1" dirty="0">
              <a:latin typeface="Courier New" pitchFamily="49" charset="0"/>
              <a:ea typeface="Times New Roman"/>
              <a:cs typeface="Courier New" pitchFamily="49" charset="0"/>
            </a:endParaRPr>
          </a:p>
          <a:p>
            <a:pPr>
              <a:spcAft>
                <a:spcPts val="0"/>
              </a:spcAft>
            </a:pPr>
            <a:r>
              <a:rPr lang="ru-RU" sz="1400" b="1" dirty="0">
                <a:latin typeface="Courier New" pitchFamily="49" charset="0"/>
                <a:ea typeface="Times New Roman"/>
                <a:cs typeface="Courier New" pitchFamily="49" charset="0"/>
              </a:rPr>
              <a:t>      </a:t>
            </a:r>
            <a:r>
              <a:rPr lang="ru-RU" sz="1400" b="1" dirty="0" err="1">
                <a:solidFill>
                  <a:srgbClr val="008080"/>
                </a:solidFill>
                <a:latin typeface="Courier New" pitchFamily="49" charset="0"/>
                <a:ea typeface="Times New Roman"/>
                <a:cs typeface="Courier New" pitchFamily="49" charset="0"/>
              </a:rPr>
              <a:t>Console</a:t>
            </a:r>
            <a:r>
              <a:rPr lang="ru-RU" sz="1400" b="1" dirty="0" err="1">
                <a:latin typeface="Courier New" pitchFamily="49" charset="0"/>
                <a:ea typeface="Times New Roman"/>
                <a:cs typeface="Courier New" pitchFamily="49" charset="0"/>
              </a:rPr>
              <a:t>.WriteLine</a:t>
            </a:r>
            <a:r>
              <a:rPr lang="ru-RU" sz="1400" b="1" dirty="0">
                <a:latin typeface="Courier New" pitchFamily="49" charset="0"/>
                <a:ea typeface="Times New Roman"/>
                <a:cs typeface="Courier New" pitchFamily="49" charset="0"/>
              </a:rPr>
              <a:t>(</a:t>
            </a:r>
            <a:r>
              <a:rPr lang="ru-RU" sz="1400" b="1" dirty="0">
                <a:solidFill>
                  <a:srgbClr val="800000"/>
                </a:solidFill>
                <a:latin typeface="Courier New" pitchFamily="49" charset="0"/>
                <a:ea typeface="Times New Roman"/>
                <a:cs typeface="Courier New" pitchFamily="49" charset="0"/>
              </a:rPr>
              <a:t>"Для продолжения нажмите клавишу </a:t>
            </a:r>
            <a:r>
              <a:rPr lang="en-US" sz="1400" b="1" dirty="0">
                <a:solidFill>
                  <a:srgbClr val="800000"/>
                </a:solidFill>
                <a:latin typeface="Courier New" pitchFamily="49" charset="0"/>
                <a:ea typeface="Times New Roman"/>
                <a:cs typeface="Courier New" pitchFamily="49" charset="0"/>
              </a:rPr>
              <a:t> </a:t>
            </a:r>
            <a:r>
              <a:rPr lang="ru-RU" sz="1400" b="1" dirty="0" err="1">
                <a:solidFill>
                  <a:srgbClr val="800000"/>
                </a:solidFill>
                <a:latin typeface="Courier New" pitchFamily="49" charset="0"/>
                <a:ea typeface="Times New Roman"/>
                <a:cs typeface="Courier New" pitchFamily="49" charset="0"/>
              </a:rPr>
              <a:t>Enter</a:t>
            </a:r>
            <a:r>
              <a:rPr lang="ru-RU" sz="1400" b="1" dirty="0">
                <a:solidFill>
                  <a:srgbClr val="800000"/>
                </a:solidFill>
                <a:latin typeface="Courier New" pitchFamily="49" charset="0"/>
                <a:ea typeface="Times New Roman"/>
                <a:cs typeface="Courier New" pitchFamily="49" charset="0"/>
              </a:rPr>
              <a:t>"</a:t>
            </a:r>
            <a:r>
              <a:rPr lang="ru-RU" sz="1400" b="1" dirty="0">
                <a:latin typeface="Courier New" pitchFamily="49" charset="0"/>
                <a:ea typeface="Times New Roman"/>
                <a:cs typeface="Courier New" pitchFamily="49" charset="0"/>
              </a:rPr>
              <a:t>);</a:t>
            </a:r>
          </a:p>
          <a:p>
            <a:pPr>
              <a:spcAft>
                <a:spcPts val="0"/>
              </a:spcAft>
            </a:pPr>
            <a:r>
              <a:rPr lang="ru-RU" sz="1400" b="1" dirty="0">
                <a:latin typeface="Courier New" pitchFamily="49" charset="0"/>
                <a:ea typeface="Times New Roman"/>
                <a:cs typeface="Courier New" pitchFamily="49" charset="0"/>
              </a:rPr>
              <a:t>      </a:t>
            </a:r>
            <a:r>
              <a:rPr lang="ru-RU" sz="1400" b="1" dirty="0" err="1">
                <a:solidFill>
                  <a:srgbClr val="008080"/>
                </a:solidFill>
                <a:latin typeface="Courier New" pitchFamily="49" charset="0"/>
                <a:ea typeface="Times New Roman"/>
                <a:cs typeface="Courier New" pitchFamily="49" charset="0"/>
              </a:rPr>
              <a:t>Console</a:t>
            </a:r>
            <a:r>
              <a:rPr lang="ru-RU" sz="1400" b="1" dirty="0" err="1">
                <a:latin typeface="Courier New" pitchFamily="49" charset="0"/>
                <a:ea typeface="Times New Roman"/>
                <a:cs typeface="Courier New" pitchFamily="49" charset="0"/>
              </a:rPr>
              <a:t>.ReadLine</a:t>
            </a:r>
            <a:r>
              <a:rPr lang="ru-RU" sz="1400" b="1" dirty="0">
                <a:latin typeface="Courier New" pitchFamily="49" charset="0"/>
                <a:ea typeface="Times New Roman"/>
                <a:cs typeface="Courier New"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itchFamily="34" charset="0"/>
              <a:cs typeface="Arial" pitchFamily="34" charset="0"/>
            </a:endParaRPr>
          </a:p>
        </p:txBody>
      </p:sp>
      <p:sp>
        <p:nvSpPr>
          <p:cNvPr id="4" name="Прямоугольник 3"/>
          <p:cNvSpPr/>
          <p:nvPr/>
        </p:nvSpPr>
        <p:spPr>
          <a:xfrm>
            <a:off x="4008224" y="2025796"/>
            <a:ext cx="1422505" cy="338554"/>
          </a:xfrm>
          <a:prstGeom prst="rect">
            <a:avLst/>
          </a:prstGeom>
          <a:ln w="6350">
            <a:solidFill>
              <a:schemeClr val="tx1"/>
            </a:solidFill>
          </a:ln>
        </p:spPr>
        <p:txBody>
          <a:bodyPr wrap="none">
            <a:spAutoFit/>
          </a:bodyPr>
          <a:lstStyle/>
          <a:p>
            <a:r>
              <a:rPr lang="kk-KZ" sz="1600" dirty="0">
                <a:latin typeface="Times New Roman" pitchFamily="18" charset="0"/>
                <a:cs typeface="Times New Roman" pitchFamily="18" charset="0"/>
              </a:rPr>
              <a:t>Қызметтік сөз</a:t>
            </a:r>
            <a:endParaRPr lang="ru-RU" sz="1600" dirty="0"/>
          </a:p>
        </p:txBody>
      </p:sp>
      <p:cxnSp>
        <p:nvCxnSpPr>
          <p:cNvPr id="7" name="Прямая со стрелкой 6"/>
          <p:cNvCxnSpPr/>
          <p:nvPr/>
        </p:nvCxnSpPr>
        <p:spPr>
          <a:xfrm>
            <a:off x="858845" y="2230444"/>
            <a:ext cx="0" cy="1509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858845" y="2221201"/>
            <a:ext cx="3149379"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Прямоугольник 17"/>
          <p:cNvSpPr/>
          <p:nvPr/>
        </p:nvSpPr>
        <p:spPr>
          <a:xfrm>
            <a:off x="5821247" y="2281030"/>
            <a:ext cx="1248612" cy="338554"/>
          </a:xfrm>
          <a:prstGeom prst="rect">
            <a:avLst/>
          </a:prstGeom>
          <a:ln>
            <a:solidFill>
              <a:schemeClr val="tx1"/>
            </a:solidFill>
          </a:ln>
        </p:spPr>
        <p:txBody>
          <a:bodyPr wrap="none">
            <a:spAutoFit/>
          </a:bodyPr>
          <a:lstStyle/>
          <a:p>
            <a:r>
              <a:rPr lang="kk-KZ" sz="1600" dirty="0">
                <a:latin typeface="Times New Roman" pitchFamily="18" charset="0"/>
                <a:cs typeface="Times New Roman" pitchFamily="18" charset="0"/>
              </a:rPr>
              <a:t>Класс атауы</a:t>
            </a:r>
            <a:endParaRPr lang="ru-RU" sz="1600" dirty="0">
              <a:latin typeface="Times New Roman" pitchFamily="18" charset="0"/>
              <a:cs typeface="Times New Roman" pitchFamily="18" charset="0"/>
            </a:endParaRPr>
          </a:p>
        </p:txBody>
      </p:sp>
      <p:cxnSp>
        <p:nvCxnSpPr>
          <p:cNvPr id="20" name="Прямая соединительная линия 19"/>
          <p:cNvCxnSpPr/>
          <p:nvPr/>
        </p:nvCxnSpPr>
        <p:spPr>
          <a:xfrm>
            <a:off x="1918073" y="2477969"/>
            <a:ext cx="3903174" cy="0"/>
          </a:xfrm>
          <a:prstGeom prst="line">
            <a:avLst/>
          </a:prstGeom>
          <a:ln>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812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9169" y="1760509"/>
            <a:ext cx="7808796" cy="4093428"/>
          </a:xfrm>
          <a:prstGeom prst="rect">
            <a:avLst/>
          </a:prstGeom>
        </p:spPr>
        <p:txBody>
          <a:bodyPr wrap="square">
            <a:spAutoFit/>
          </a:bodyPr>
          <a:lstStyle/>
          <a:p>
            <a:pPr indent="457200" algn="just"/>
            <a:r>
              <a:rPr lang="kk-KZ" sz="2000" b="1" dirty="0">
                <a:latin typeface="Times New Roman" pitchFamily="18" charset="0"/>
                <a:cs typeface="Times New Roman" pitchFamily="18" charset="0"/>
              </a:rPr>
              <a:t>Main</a:t>
            </a:r>
            <a:r>
              <a:rPr lang="kk-KZ" sz="2000" dirty="0">
                <a:latin typeface="Times New Roman" pitchFamily="18" charset="0"/>
                <a:cs typeface="Times New Roman" pitchFamily="18" charset="0"/>
              </a:rPr>
              <a:t>() әдісі public және static деген екі модификаторымен  анықталған (көбінесе қол жеткізу спецификаторы деп аталады).</a:t>
            </a:r>
            <a:endParaRPr lang="ru-RU" sz="2000" dirty="0">
              <a:latin typeface="Times New Roman" pitchFamily="18" charset="0"/>
              <a:cs typeface="Times New Roman" pitchFamily="18" charset="0"/>
            </a:endParaRPr>
          </a:p>
          <a:p>
            <a:pPr indent="457200" algn="just"/>
            <a:r>
              <a:rPr lang="kk-KZ" sz="2000" b="1" dirty="0">
                <a:latin typeface="Times New Roman" pitchFamily="18" charset="0"/>
                <a:cs typeface="Times New Roman" pitchFamily="18" charset="0"/>
              </a:rPr>
              <a:t>public</a:t>
            </a:r>
            <a:r>
              <a:rPr lang="kk-KZ" sz="2000" dirty="0">
                <a:latin typeface="Times New Roman" pitchFamily="18" charset="0"/>
                <a:cs typeface="Times New Roman" pitchFamily="18" charset="0"/>
              </a:rPr>
              <a:t> - ашық модификаторы әдістің бағдарлама ішінде немесе сыртында басқа әдістерге қол жеткізімді  екенін көрсетеді.</a:t>
            </a:r>
            <a:endParaRPr lang="ru-RU" sz="2000" dirty="0">
              <a:latin typeface="Times New Roman" pitchFamily="18" charset="0"/>
              <a:cs typeface="Times New Roman" pitchFamily="18" charset="0"/>
            </a:endParaRPr>
          </a:p>
          <a:p>
            <a:pPr indent="457200" algn="just"/>
            <a:r>
              <a:rPr lang="kk-KZ" sz="2000" b="1" dirty="0">
                <a:latin typeface="Times New Roman" pitchFamily="18" charset="0"/>
                <a:cs typeface="Times New Roman" pitchFamily="18" charset="0"/>
              </a:rPr>
              <a:t>Main</a:t>
            </a:r>
            <a:r>
              <a:rPr lang="kk-KZ" sz="2000" dirty="0">
                <a:latin typeface="Times New Roman" pitchFamily="18" charset="0"/>
                <a:cs typeface="Times New Roman" pitchFamily="18" charset="0"/>
              </a:rPr>
              <a:t>() әдісі Program класында орналасады</a:t>
            </a:r>
            <a:r>
              <a:rPr lang="ru-RU" sz="2000" dirty="0">
                <a:latin typeface="Times New Roman" pitchFamily="18" charset="0"/>
                <a:cs typeface="Times New Roman" pitchFamily="18" charset="0"/>
              </a:rPr>
              <a:t>.</a:t>
            </a:r>
          </a:p>
          <a:p>
            <a:pPr indent="457200" algn="just"/>
            <a:r>
              <a:rPr lang="kk-KZ" sz="2000" dirty="0">
                <a:latin typeface="Times New Roman" pitchFamily="18" charset="0"/>
                <a:cs typeface="Times New Roman" pitchFamily="18" charset="0"/>
              </a:rPr>
              <a:t> Әдетте кластың әдістеріне класс типті айнымалыларды, яғни объектіні құрғаннан кейін ғана қол жеткізуге мүмкіндік бар. Бірақ, егер </a:t>
            </a:r>
            <a:r>
              <a:rPr lang="kk-KZ" sz="2000" b="1" dirty="0">
                <a:latin typeface="Times New Roman" pitchFamily="18" charset="0"/>
                <a:cs typeface="Times New Roman" pitchFamily="18" charset="0"/>
              </a:rPr>
              <a:t>әдіс static </a:t>
            </a:r>
            <a:r>
              <a:rPr lang="kk-KZ" sz="2000" dirty="0">
                <a:latin typeface="Times New Roman" pitchFamily="18" charset="0"/>
                <a:cs typeface="Times New Roman" pitchFamily="18" charset="0"/>
              </a:rPr>
              <a:t>модификаторымен  жарияланса, онда оны «класс  деңгейінде»  қолдануға болады,  яғни  класс объектісін құрмай.</a:t>
            </a:r>
          </a:p>
          <a:p>
            <a:pPr indent="457200" algn="just"/>
            <a:r>
              <a:rPr lang="kk-KZ" sz="2000" dirty="0">
                <a:latin typeface="Times New Roman" pitchFamily="18" charset="0"/>
                <a:cs typeface="Times New Roman" pitchFamily="18" charset="0"/>
              </a:rPr>
              <a:t>Main() әдісінің дөңгелек жақшаларының ішінде жолдар массивы түрінде берілген кіріс  параметрлері анықталған, олар арқылы нұсқаулар бағдарламаның командалық жолынан әдіс іске қосылғанда жеткізіле алады.  </a:t>
            </a:r>
            <a:endParaRPr lang="ru-RU" sz="2000" dirty="0">
              <a:latin typeface="Times New Roman" pitchFamily="18" charset="0"/>
              <a:cs typeface="Times New Roman" pitchFamily="18" charset="0"/>
            </a:endParaRPr>
          </a:p>
        </p:txBody>
      </p:sp>
      <p:sp>
        <p:nvSpPr>
          <p:cNvPr id="3" name="Прямоугольник 2"/>
          <p:cNvSpPr/>
          <p:nvPr/>
        </p:nvSpPr>
        <p:spPr>
          <a:xfrm>
            <a:off x="579628" y="1368435"/>
            <a:ext cx="7883361" cy="369332"/>
          </a:xfrm>
          <a:prstGeom prst="rect">
            <a:avLst/>
          </a:prstGeom>
        </p:spPr>
        <p:txBody>
          <a:bodyPr wrap="square">
            <a:spAutoFit/>
          </a:bodyPr>
          <a:lstStyle/>
          <a:p>
            <a:r>
              <a:rPr lang="ru-RU" b="1" dirty="0">
                <a:latin typeface="Times New Roman" pitchFamily="18" charset="0"/>
                <a:cs typeface="Times New Roman" pitchFamily="18" charset="0"/>
              </a:rPr>
              <a:t>3.1 </a:t>
            </a:r>
            <a:r>
              <a:rPr lang="en-US" b="1" dirty="0">
                <a:latin typeface="Times New Roman" pitchFamily="18" charset="0"/>
                <a:cs typeface="Times New Roman" pitchFamily="18" charset="0"/>
              </a:rPr>
              <a:t> C</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бағдарламалау</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тілінің</a:t>
            </a:r>
            <a:r>
              <a:rPr lang="ru-RU" b="1" dirty="0">
                <a:latin typeface="Times New Roman" pitchFamily="18" charset="0"/>
                <a:cs typeface="Times New Roman" pitchFamily="18" charset="0"/>
              </a:rPr>
              <a:t> программа</a:t>
            </a:r>
            <a:r>
              <a:rPr lang="kk-KZ" b="1" dirty="0">
                <a:latin typeface="Times New Roman" pitchFamily="18" charset="0"/>
                <a:cs typeface="Times New Roman" pitchFamily="18" charset="0"/>
              </a:rPr>
              <a:t>лық құрылымы</a:t>
            </a:r>
            <a:endParaRPr lang="ru-RU" dirty="0"/>
          </a:p>
        </p:txBody>
      </p:sp>
      <p:sp>
        <p:nvSpPr>
          <p:cNvPr id="4" name="Прямоугольник 3"/>
          <p:cNvSpPr/>
          <p:nvPr/>
        </p:nvSpPr>
        <p:spPr>
          <a:xfrm>
            <a:off x="539552" y="116632"/>
            <a:ext cx="8168168" cy="1200329"/>
          </a:xfrm>
          <a:prstGeom prst="rect">
            <a:avLst/>
          </a:prstGeom>
        </p:spPr>
        <p:txBody>
          <a:bodyPr wrap="square">
            <a:spAutoFit/>
          </a:bodyPr>
          <a:lstStyle/>
          <a:p>
            <a:pPr algn="ctr"/>
            <a:r>
              <a:rPr lang="kk-KZ" dirty="0">
                <a:latin typeface="Times New Roman" pitchFamily="18" charset="0"/>
                <a:cs typeface="Times New Roman" pitchFamily="18" charset="0"/>
              </a:rPr>
              <a:t>ТАҚЫРЫП: C# БАҒДАРЛАМАЛАУ ТІЛІНІҢ ҚАРАПАЙЫМ ОПЕРАТОРЫ</a:t>
            </a:r>
            <a:endParaRPr lang="ru-RU" b="1"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 </a:t>
            </a:r>
            <a:r>
              <a:rPr lang="ru-RU" b="1" dirty="0">
                <a:latin typeface="Times New Roman" pitchFamily="18" charset="0"/>
                <a:cs typeface="Times New Roman" pitchFamily="18" charset="0"/>
              </a:rPr>
              <a:t>3</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ЛЕКЦИЯ.</a:t>
            </a:r>
            <a:r>
              <a:rPr lang="en-US" b="1" dirty="0">
                <a:latin typeface="Times New Roman" pitchFamily="18" charset="0"/>
                <a:cs typeface="Times New Roman" pitchFamily="18" charset="0"/>
              </a:rPr>
              <a:t>    </a:t>
            </a:r>
            <a:r>
              <a:rPr lang="ru-RU" b="1" dirty="0">
                <a:latin typeface="Times New Roman" pitchFamily="18" charset="0"/>
                <a:cs typeface="Times New Roman" pitchFamily="18" charset="0"/>
              </a:rPr>
              <a:t>С#  БАҒДАРЛАМАЛАУ ТІЛІНДЕ  ПРОГРАММА ҚҰРЫЛЫМЫ, ЕНГІЗУ-ШЫҒАРУ ОПЕРАТОРЫ</a:t>
            </a:r>
          </a:p>
          <a:p>
            <a:r>
              <a:rPr lang="ru-RU" b="1"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92962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3967" y="1772816"/>
            <a:ext cx="7995508" cy="2308324"/>
          </a:xfrm>
          <a:prstGeom prst="rect">
            <a:avLst/>
          </a:prstGeom>
        </p:spPr>
        <p:txBody>
          <a:bodyPr wrap="square">
            <a:spAutoFit/>
          </a:bodyPr>
          <a:lstStyle/>
          <a:p>
            <a:r>
              <a:rPr lang="kk-KZ" sz="2400" dirty="0">
                <a:latin typeface="Times New Roman" pitchFamily="18" charset="0"/>
                <a:cs typeface="Times New Roman" pitchFamily="18" charset="0"/>
              </a:rPr>
              <a:t>Бағдарлама түсініктемесін </a:t>
            </a:r>
            <a:r>
              <a:rPr lang="kk-KZ" sz="2400" b="1" dirty="0">
                <a:latin typeface="Times New Roman" pitchFamily="18" charset="0"/>
                <a:cs typeface="Times New Roman" pitchFamily="18" charset="0"/>
              </a:rPr>
              <a:t>бір жолға:</a:t>
            </a:r>
          </a:p>
          <a:p>
            <a:pPr indent="457200"/>
            <a:r>
              <a:rPr lang="kk-KZ" sz="2400" b="1" dirty="0">
                <a:latin typeface="Times New Roman" pitchFamily="18" charset="0"/>
                <a:cs typeface="Times New Roman" pitchFamily="18" charset="0"/>
              </a:rPr>
              <a:t>// ........</a:t>
            </a:r>
          </a:p>
          <a:p>
            <a:pPr indent="457200"/>
            <a:endParaRPr lang="kk-KZ" sz="2400" dirty="0">
              <a:latin typeface="Times New Roman" pitchFamily="18" charset="0"/>
              <a:cs typeface="Times New Roman" pitchFamily="18" charset="0"/>
            </a:endParaRPr>
          </a:p>
          <a:p>
            <a:pPr indent="457200"/>
            <a:r>
              <a:rPr lang="kk-KZ" sz="2400" dirty="0">
                <a:latin typeface="Times New Roman" pitchFamily="18" charset="0"/>
                <a:cs typeface="Times New Roman" pitchFamily="18" charset="0"/>
              </a:rPr>
              <a:t>белгісімен</a:t>
            </a:r>
            <a:r>
              <a:rPr lang="kk-KZ" sz="2400" b="1" dirty="0">
                <a:latin typeface="Times New Roman" pitchFamily="18" charset="0"/>
                <a:cs typeface="Times New Roman" pitchFamily="18" charset="0"/>
              </a:rPr>
              <a:t> </a:t>
            </a:r>
            <a:r>
              <a:rPr lang="kk-KZ" sz="2400" dirty="0">
                <a:latin typeface="Times New Roman" pitchFamily="18" charset="0"/>
                <a:cs typeface="Times New Roman" pitchFamily="18" charset="0"/>
              </a:rPr>
              <a:t>немесе </a:t>
            </a:r>
            <a:r>
              <a:rPr lang="kk-KZ" sz="2400" b="1" dirty="0">
                <a:latin typeface="Times New Roman" pitchFamily="18" charset="0"/>
                <a:cs typeface="Times New Roman" pitchFamily="18" charset="0"/>
              </a:rPr>
              <a:t>бірнеше жолдарға </a:t>
            </a:r>
            <a:r>
              <a:rPr lang="kk-KZ" sz="2400" dirty="0">
                <a:latin typeface="Times New Roman" pitchFamily="18" charset="0"/>
                <a:cs typeface="Times New Roman" pitchFamily="18" charset="0"/>
              </a:rPr>
              <a:t>келесі белгілері</a:t>
            </a:r>
            <a:r>
              <a:rPr lang="kk-KZ" sz="2400" b="1" dirty="0">
                <a:latin typeface="Times New Roman" pitchFamily="18" charset="0"/>
                <a:cs typeface="Times New Roman" pitchFamily="18" charset="0"/>
              </a:rPr>
              <a:t> </a:t>
            </a:r>
            <a:r>
              <a:rPr lang="kk-KZ" sz="2400" dirty="0">
                <a:latin typeface="Times New Roman" pitchFamily="18" charset="0"/>
                <a:cs typeface="Times New Roman" pitchFamily="18" charset="0"/>
              </a:rPr>
              <a:t>арқылы</a:t>
            </a:r>
            <a:r>
              <a:rPr lang="kk-KZ" sz="2400" b="1" dirty="0">
                <a:latin typeface="Times New Roman" pitchFamily="18" charset="0"/>
                <a:cs typeface="Times New Roman" pitchFamily="18" charset="0"/>
              </a:rPr>
              <a:t> </a:t>
            </a:r>
            <a:r>
              <a:rPr lang="kk-KZ" sz="2400" dirty="0">
                <a:latin typeface="Times New Roman" pitchFamily="18" charset="0"/>
                <a:cs typeface="Times New Roman" pitchFamily="18" charset="0"/>
              </a:rPr>
              <a:t>жазуға</a:t>
            </a:r>
            <a:r>
              <a:rPr lang="kk-KZ" sz="2400" b="1" dirty="0">
                <a:latin typeface="Times New Roman" pitchFamily="18" charset="0"/>
                <a:cs typeface="Times New Roman" pitchFamily="18" charset="0"/>
              </a:rPr>
              <a:t> </a:t>
            </a:r>
            <a:r>
              <a:rPr lang="kk-KZ" sz="2400" dirty="0">
                <a:latin typeface="Times New Roman" pitchFamily="18" charset="0"/>
                <a:cs typeface="Times New Roman" pitchFamily="18" charset="0"/>
              </a:rPr>
              <a:t>болады</a:t>
            </a:r>
            <a:r>
              <a:rPr lang="kk-KZ" sz="2400" b="1" dirty="0">
                <a:latin typeface="Times New Roman" pitchFamily="18" charset="0"/>
                <a:cs typeface="Times New Roman" pitchFamily="18" charset="0"/>
              </a:rPr>
              <a:t>:</a:t>
            </a:r>
            <a:endParaRPr lang="kk-KZ" sz="2400" dirty="0">
              <a:latin typeface="Times New Roman" pitchFamily="18" charset="0"/>
              <a:cs typeface="Times New Roman" pitchFamily="18" charset="0"/>
            </a:endParaRPr>
          </a:p>
          <a:p>
            <a:pPr indent="457200"/>
            <a:r>
              <a:rPr lang="kk-KZ" sz="2400" b="1" dirty="0">
                <a:latin typeface="Times New Roman" pitchFamily="18" charset="0"/>
                <a:cs typeface="Times New Roman" pitchFamily="18" charset="0"/>
              </a:rPr>
              <a:t>/* . ..... . */</a:t>
            </a:r>
            <a:endParaRPr lang="ru-RU" sz="2400" b="1" dirty="0">
              <a:latin typeface="Times New Roman" pitchFamily="18" charset="0"/>
              <a:cs typeface="Times New Roman" pitchFamily="18" charset="0"/>
            </a:endParaRPr>
          </a:p>
        </p:txBody>
      </p:sp>
      <p:sp>
        <p:nvSpPr>
          <p:cNvPr id="3" name="Прямоугольник 2"/>
          <p:cNvSpPr/>
          <p:nvPr/>
        </p:nvSpPr>
        <p:spPr>
          <a:xfrm>
            <a:off x="579628" y="764704"/>
            <a:ext cx="7883361" cy="830997"/>
          </a:xfrm>
          <a:prstGeom prst="rect">
            <a:avLst/>
          </a:prstGeom>
        </p:spPr>
        <p:txBody>
          <a:bodyPr wrap="square">
            <a:spAutoFit/>
          </a:bodyPr>
          <a:lstStyle/>
          <a:p>
            <a:r>
              <a:rPr lang="ru-RU" sz="2400" b="1" dirty="0">
                <a:latin typeface="Times New Roman" pitchFamily="18" charset="0"/>
                <a:cs typeface="Times New Roman" pitchFamily="18" charset="0"/>
              </a:rPr>
              <a:t>3.1 </a:t>
            </a:r>
            <a:r>
              <a:rPr lang="en-US" sz="2400" b="1" dirty="0">
                <a:latin typeface="Times New Roman" pitchFamily="18" charset="0"/>
                <a:cs typeface="Times New Roman" pitchFamily="18" charset="0"/>
              </a:rPr>
              <a:t> C</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бағдарламалау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тілінің</a:t>
            </a:r>
            <a:r>
              <a:rPr lang="ru-RU" sz="2400" b="1" dirty="0">
                <a:latin typeface="Times New Roman" pitchFamily="18" charset="0"/>
                <a:cs typeface="Times New Roman" pitchFamily="18" charset="0"/>
              </a:rPr>
              <a:t> программа</a:t>
            </a:r>
            <a:r>
              <a:rPr lang="kk-KZ" sz="2400" b="1" dirty="0">
                <a:latin typeface="Times New Roman" pitchFamily="18" charset="0"/>
                <a:cs typeface="Times New Roman" pitchFamily="18" charset="0"/>
              </a:rPr>
              <a:t>лық құрылымы</a:t>
            </a:r>
            <a:endParaRPr lang="ru-RU" sz="2400" dirty="0"/>
          </a:p>
        </p:txBody>
      </p:sp>
    </p:spTree>
    <p:extLst>
      <p:ext uri="{BB962C8B-B14F-4D97-AF65-F5344CB8AC3E}">
        <p14:creationId xmlns:p14="http://schemas.microsoft.com/office/powerpoint/2010/main" val="1649612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56317" y="186609"/>
            <a:ext cx="4055213" cy="461665"/>
          </a:xfrm>
          <a:prstGeom prst="rect">
            <a:avLst/>
          </a:prstGeom>
        </p:spPr>
        <p:txBody>
          <a:bodyPr wrap="none">
            <a:spAutoFit/>
          </a:bodyPr>
          <a:lstStyle/>
          <a:p>
            <a:r>
              <a:rPr lang="ru-RU" sz="2400" b="1" dirty="0" err="1" smtClean="0">
                <a:latin typeface="Times New Roman" pitchFamily="18" charset="0"/>
                <a:cs typeface="Times New Roman" pitchFamily="18" charset="0"/>
              </a:rPr>
              <a:t>Типтер</a:t>
            </a:r>
            <a:r>
              <a:rPr lang="kk-KZ"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мен  </a:t>
            </a:r>
            <a:r>
              <a:rPr lang="ru-RU" sz="2400" b="1" dirty="0" err="1" smtClean="0">
                <a:latin typeface="Times New Roman" pitchFamily="18" charset="0"/>
                <a:cs typeface="Times New Roman" pitchFamily="18" charset="0"/>
              </a:rPr>
              <a:t>айнымалылар</a:t>
            </a:r>
            <a:endParaRPr lang="ru-RU" sz="2400" b="1" dirty="0">
              <a:latin typeface="Times New Roman" pitchFamily="18" charset="0"/>
              <a:cs typeface="Times New Roman" pitchFamily="18" charset="0"/>
            </a:endParaRPr>
          </a:p>
        </p:txBody>
      </p:sp>
      <p:sp>
        <p:nvSpPr>
          <p:cNvPr id="3" name="Прямоугольник 2"/>
          <p:cNvSpPr/>
          <p:nvPr/>
        </p:nvSpPr>
        <p:spPr>
          <a:xfrm>
            <a:off x="771319" y="980728"/>
            <a:ext cx="7848872" cy="3785652"/>
          </a:xfrm>
          <a:prstGeom prst="rect">
            <a:avLst/>
          </a:prstGeom>
        </p:spPr>
        <p:txBody>
          <a:bodyPr wrap="square">
            <a:spAutoFit/>
          </a:bodyPr>
          <a:lstStyle/>
          <a:p>
            <a:r>
              <a:rPr lang="en-US" sz="2400" b="1" dirty="0">
                <a:latin typeface="Times New Roman" pitchFamily="18" charset="0"/>
                <a:cs typeface="Times New Roman" pitchFamily="18" charset="0"/>
              </a:rPr>
              <a:t>C# </a:t>
            </a:r>
            <a:r>
              <a:rPr lang="ru-RU" sz="2400" b="1" dirty="0" err="1">
                <a:latin typeface="Times New Roman" pitchFamily="18" charset="0"/>
                <a:cs typeface="Times New Roman" pitchFamily="18" charset="0"/>
              </a:rPr>
              <a:t>типтер</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жүйесі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келесі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категорияларды</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қамтиды</a:t>
            </a:r>
            <a:r>
              <a:rPr lang="ru-RU" sz="2400" dirty="0">
                <a:latin typeface="Times New Roman" pitchFamily="18" charset="0"/>
                <a:cs typeface="Times New Roman" pitchFamily="18" charset="0"/>
              </a:rPr>
              <a:t>:</a:t>
            </a:r>
          </a:p>
          <a:p>
            <a:pPr marL="342900" indent="-342900">
              <a:buFont typeface="Wingdings" pitchFamily="2" charset="2"/>
              <a:buChar char="§"/>
            </a:pPr>
            <a:r>
              <a:rPr lang="ru-RU" sz="2400" dirty="0" err="1" smtClean="0">
                <a:latin typeface="Times New Roman" pitchFamily="18" charset="0"/>
                <a:cs typeface="Times New Roman" pitchFamily="18" charset="0"/>
              </a:rPr>
              <a:t>мәндік</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типтер</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(типы </a:t>
            </a:r>
            <a:r>
              <a:rPr lang="ru-RU" sz="2400" dirty="0">
                <a:latin typeface="Times New Roman" pitchFamily="18" charset="0"/>
                <a:cs typeface="Times New Roman" pitchFamily="18" charset="0"/>
              </a:rPr>
              <a:t>значений)</a:t>
            </a:r>
          </a:p>
          <a:p>
            <a:pPr marL="342900" indent="-342900">
              <a:buFont typeface="Wingdings" pitchFamily="2" charset="2"/>
              <a:buChar char="§"/>
            </a:pPr>
            <a:r>
              <a:rPr lang="en-US" sz="2400" dirty="0" smtClean="0">
                <a:latin typeface="Times New Roman" pitchFamily="18" charset="0"/>
                <a:cs typeface="Times New Roman" pitchFamily="18" charset="0"/>
              </a:rPr>
              <a:t>c</a:t>
            </a:r>
            <a:r>
              <a:rPr lang="ru-RU" sz="2400" dirty="0" err="1" smtClean="0">
                <a:latin typeface="Times New Roman" pitchFamily="18" charset="0"/>
                <a:cs typeface="Times New Roman" pitchFamily="18" charset="0"/>
              </a:rPr>
              <a:t>ілтемелік</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типтер</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(ссылочные </a:t>
            </a:r>
            <a:r>
              <a:rPr lang="ru-RU" sz="2400" dirty="0">
                <a:latin typeface="Times New Roman" pitchFamily="18" charset="0"/>
                <a:cs typeface="Times New Roman" pitchFamily="18" charset="0"/>
              </a:rPr>
              <a:t>типы)</a:t>
            </a:r>
          </a:p>
          <a:p>
            <a:pPr marL="342900" indent="-342900">
              <a:buFont typeface="Wingdings" pitchFamily="2" charset="2"/>
              <a:buChar char="§"/>
            </a:pPr>
            <a:r>
              <a:rPr lang="ru-RU" sz="2400" dirty="0" err="1" smtClean="0">
                <a:latin typeface="Times New Roman" pitchFamily="18" charset="0"/>
                <a:cs typeface="Times New Roman" pitchFamily="18" charset="0"/>
              </a:rPr>
              <a:t>нұсқағыщтар</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типтері</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(типы </a:t>
            </a:r>
            <a:r>
              <a:rPr lang="ru-RU" sz="2400" dirty="0">
                <a:latin typeface="Times New Roman" pitchFamily="18" charset="0"/>
                <a:cs typeface="Times New Roman" pitchFamily="18" charset="0"/>
              </a:rPr>
              <a:t>указателей</a:t>
            </a:r>
            <a:r>
              <a:rPr lang="ru-RU" sz="2400" dirty="0" smtClean="0">
                <a:latin typeface="Times New Roman" pitchFamily="18" charset="0"/>
                <a:cs typeface="Times New Roman" pitchFamily="18" charset="0"/>
              </a:rPr>
              <a:t>)</a:t>
            </a:r>
          </a:p>
          <a:p>
            <a:pPr marL="342900" indent="-342900">
              <a:buFont typeface="Wingdings" pitchFamily="2" charset="2"/>
              <a:buChar char="§"/>
            </a:pPr>
            <a:endParaRPr lang="ru-RU" sz="2400" dirty="0">
              <a:latin typeface="Times New Roman" pitchFamily="18" charset="0"/>
              <a:cs typeface="Times New Roman" pitchFamily="18" charset="0"/>
            </a:endParaRPr>
          </a:p>
          <a:p>
            <a:r>
              <a:rPr lang="ru-RU" sz="2400" b="1" dirty="0" err="1" smtClean="0">
                <a:latin typeface="Times New Roman" pitchFamily="18" charset="0"/>
                <a:cs typeface="Times New Roman" pitchFamily="18" charset="0"/>
              </a:rPr>
              <a:t>Мәндік</a:t>
            </a:r>
            <a:r>
              <a:rPr lang="ru-RU" sz="2400" b="1" dirty="0" smtClean="0">
                <a:latin typeface="Times New Roman" pitchFamily="18" charset="0"/>
                <a:cs typeface="Times New Roman" pitchFamily="18" charset="0"/>
              </a:rPr>
              <a:t> </a:t>
            </a:r>
            <a:r>
              <a:rPr lang="ru-RU" sz="2400" b="1" dirty="0" err="1">
                <a:latin typeface="Times New Roman" pitchFamily="18" charset="0"/>
                <a:cs typeface="Times New Roman" pitchFamily="18" charset="0"/>
              </a:rPr>
              <a:t>типтер</a:t>
            </a:r>
            <a:r>
              <a:rPr lang="ru-RU"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a:t>
            </a:r>
            <a:r>
              <a:rPr lang="ru-RU" sz="2400" b="1" dirty="0" smtClean="0">
                <a:latin typeface="Times New Roman" pitchFamily="18" charset="0"/>
                <a:cs typeface="Times New Roman" pitchFamily="18" charset="0"/>
              </a:rPr>
              <a:t>типы </a:t>
            </a:r>
            <a:r>
              <a:rPr lang="ru-RU" sz="2400" b="1" dirty="0">
                <a:latin typeface="Times New Roman" pitchFamily="18" charset="0"/>
                <a:cs typeface="Times New Roman" pitchFamily="18" charset="0"/>
              </a:rPr>
              <a:t>значений</a:t>
            </a:r>
            <a:r>
              <a:rPr lang="en-US" sz="2400" b="1" dirty="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келесі</a:t>
            </a:r>
            <a:r>
              <a:rPr lang="ru-RU" sz="2400" b="1" dirty="0" smtClean="0">
                <a:latin typeface="Times New Roman" pitchFamily="18" charset="0"/>
                <a:cs typeface="Times New Roman" pitchFamily="18" charset="0"/>
              </a:rPr>
              <a:t> </a:t>
            </a:r>
            <a:r>
              <a:rPr lang="ru-RU" sz="2400" b="1" dirty="0" err="1">
                <a:latin typeface="Times New Roman" pitchFamily="18" charset="0"/>
                <a:cs typeface="Times New Roman" pitchFamily="18" charset="0"/>
              </a:rPr>
              <a:t>екі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категорияга</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тиісті</a:t>
            </a:r>
            <a:r>
              <a:rPr lang="ru-RU" sz="2400" b="1" dirty="0">
                <a:latin typeface="Times New Roman" pitchFamily="18" charset="0"/>
                <a:cs typeface="Times New Roman" pitchFamily="18" charset="0"/>
              </a:rPr>
              <a:t>:</a:t>
            </a:r>
          </a:p>
          <a:p>
            <a:pPr marL="342900" indent="-342900">
              <a:buFont typeface="Wingdings" pitchFamily="2" charset="2"/>
              <a:buChar char="§"/>
            </a:pPr>
            <a:r>
              <a:rPr lang="kk-KZ" sz="2400" dirty="0">
                <a:latin typeface="Times New Roman" pitchFamily="18" charset="0"/>
                <a:cs typeface="Times New Roman" pitchFamily="18" charset="0"/>
              </a:rPr>
              <a:t>Қ</a:t>
            </a:r>
            <a:r>
              <a:rPr lang="ru-RU" sz="2400" dirty="0" err="1" smtClean="0">
                <a:latin typeface="Times New Roman" pitchFamily="18" charset="0"/>
                <a:cs typeface="Times New Roman" pitchFamily="18" charset="0"/>
              </a:rPr>
              <a:t>ұрылымдар</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a:t>
            </a:r>
            <a:r>
              <a:rPr lang="en-US" sz="2400" dirty="0">
                <a:latin typeface="Times New Roman" pitchFamily="18" charset="0"/>
                <a:cs typeface="Times New Roman" pitchFamily="18" charset="0"/>
              </a:rPr>
              <a:t>c</a:t>
            </a:r>
            <a:r>
              <a:rPr lang="ru-RU" sz="2400" dirty="0" err="1">
                <a:latin typeface="Times New Roman" pitchFamily="18" charset="0"/>
                <a:cs typeface="Times New Roman" pitchFamily="18" charset="0"/>
              </a:rPr>
              <a:t>труктуры</a:t>
            </a:r>
            <a:r>
              <a:rPr lang="ru-RU" sz="2400" dirty="0">
                <a:latin typeface="Times New Roman" pitchFamily="18" charset="0"/>
                <a:cs typeface="Times New Roman" pitchFamily="18" charset="0"/>
              </a:rPr>
              <a:t>)</a:t>
            </a:r>
          </a:p>
          <a:p>
            <a:pPr marL="342900" indent="-342900">
              <a:buFont typeface="Wingdings" pitchFamily="2" charset="2"/>
              <a:buChar char="§"/>
            </a:pPr>
            <a:r>
              <a:rPr lang="ru-RU" sz="2400" dirty="0" err="1" smtClean="0">
                <a:latin typeface="Times New Roman" pitchFamily="18" charset="0"/>
                <a:cs typeface="Times New Roman" pitchFamily="18" charset="0"/>
              </a:rPr>
              <a:t>Тізімдер</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(перечисления)</a:t>
            </a:r>
          </a:p>
          <a:p>
            <a:pPr marL="342900" indent="-342900">
              <a:buFont typeface="Wingdings" pitchFamily="2" charset="2"/>
              <a:buChar char="§"/>
            </a:pP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6141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1052736"/>
            <a:ext cx="7632848" cy="2677656"/>
          </a:xfrm>
          <a:prstGeom prst="rect">
            <a:avLst/>
          </a:prstGeom>
        </p:spPr>
        <p:txBody>
          <a:bodyPr wrap="square">
            <a:spAutoFit/>
          </a:bodyPr>
          <a:lstStyle/>
          <a:p>
            <a:r>
              <a:rPr lang="kk-KZ" sz="2400" b="1" dirty="0">
                <a:latin typeface="Times New Roman" pitchFamily="18" charset="0"/>
                <a:cs typeface="Times New Roman" pitchFamily="18" charset="0"/>
              </a:rPr>
              <a:t>Қ</a:t>
            </a:r>
            <a:r>
              <a:rPr lang="ru-RU" sz="2400" b="1" dirty="0" err="1" smtClean="0">
                <a:latin typeface="Times New Roman" pitchFamily="18" charset="0"/>
                <a:cs typeface="Times New Roman" pitchFamily="18" charset="0"/>
              </a:rPr>
              <a:t>ұрылымдар</a:t>
            </a:r>
            <a:r>
              <a:rPr lang="ru-RU" sz="2400" b="1" dirty="0" smtClean="0">
                <a:latin typeface="Times New Roman" pitchFamily="18" charset="0"/>
                <a:cs typeface="Times New Roman" pitchFamily="18" charset="0"/>
              </a:rPr>
              <a:t> </a:t>
            </a:r>
            <a:r>
              <a:rPr lang="ru-RU" sz="2400" b="1" dirty="0" err="1">
                <a:latin typeface="Times New Roman" pitchFamily="18" charset="0"/>
                <a:cs typeface="Times New Roman" pitchFamily="18" charset="0"/>
              </a:rPr>
              <a:t>келесі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категорияларға</a:t>
            </a:r>
            <a:r>
              <a:rPr lang="ru-RU" sz="2400" b="1" dirty="0">
                <a:latin typeface="Times New Roman" pitchFamily="18" charset="0"/>
                <a:cs typeface="Times New Roman" pitchFamily="18" charset="0"/>
              </a:rPr>
              <a:t> </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бөлінеді</a:t>
            </a:r>
            <a:r>
              <a:rPr lang="ru-RU" sz="2400" b="1" dirty="0" smtClean="0">
                <a:latin typeface="Times New Roman" pitchFamily="18" charset="0"/>
                <a:cs typeface="Times New Roman" pitchFamily="18" charset="0"/>
              </a:rPr>
              <a:t>:</a:t>
            </a:r>
            <a:endParaRPr lang="ru-RU" sz="2400" b="1" dirty="0">
              <a:latin typeface="Times New Roman" pitchFamily="18" charset="0"/>
              <a:cs typeface="Times New Roman" pitchFamily="18" charset="0"/>
            </a:endParaRPr>
          </a:p>
          <a:p>
            <a:pPr marL="457200" indent="-457200">
              <a:buFont typeface="+mj-lt"/>
              <a:buAutoNum type="arabicParenR"/>
            </a:pPr>
            <a:r>
              <a:rPr lang="ru-RU" sz="2400" dirty="0" err="1" smtClean="0">
                <a:latin typeface="Times New Roman" pitchFamily="18" charset="0"/>
                <a:cs typeface="Times New Roman" pitchFamily="18" charset="0"/>
              </a:rPr>
              <a:t>Сандық</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типтер</a:t>
            </a:r>
            <a:r>
              <a:rPr lang="ru-RU" sz="2400" dirty="0">
                <a:latin typeface="Times New Roman" pitchFamily="18" charset="0"/>
                <a:cs typeface="Times New Roman" pitchFamily="18" charset="0"/>
              </a:rPr>
              <a:t> (числовые типы)</a:t>
            </a:r>
          </a:p>
          <a:p>
            <a:pPr marL="720000" indent="-180000">
              <a:buFont typeface="Arial" pitchFamily="34" charset="0"/>
              <a:buChar char="•"/>
            </a:pPr>
            <a:r>
              <a:rPr lang="ru-RU" sz="2400" dirty="0" err="1" smtClean="0">
                <a:latin typeface="Times New Roman" pitchFamily="18" charset="0"/>
                <a:cs typeface="Times New Roman" pitchFamily="18" charset="0"/>
              </a:rPr>
              <a:t>бүтін</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типтер</a:t>
            </a:r>
            <a:r>
              <a:rPr lang="ru-RU" sz="2400" dirty="0">
                <a:latin typeface="Times New Roman" pitchFamily="18" charset="0"/>
                <a:cs typeface="Times New Roman" pitchFamily="18" charset="0"/>
              </a:rPr>
              <a:t> (целочисленные типы)</a:t>
            </a:r>
          </a:p>
          <a:p>
            <a:pPr marL="720000" indent="-180000">
              <a:buFont typeface="Arial" pitchFamily="34" charset="0"/>
              <a:buChar char="•"/>
            </a:pPr>
            <a:r>
              <a:rPr lang="ru-RU" sz="2400" dirty="0" err="1" smtClean="0">
                <a:latin typeface="Times New Roman" pitchFamily="18" charset="0"/>
                <a:cs typeface="Times New Roman" pitchFamily="18" charset="0"/>
              </a:rPr>
              <a:t>бүтін</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типтер</a:t>
            </a:r>
            <a:r>
              <a:rPr lang="ru-RU" sz="2400" dirty="0">
                <a:latin typeface="Times New Roman" pitchFamily="18" charset="0"/>
                <a:cs typeface="Times New Roman" pitchFamily="18" charset="0"/>
              </a:rPr>
              <a:t> (типы с плавающей запятой)</a:t>
            </a:r>
          </a:p>
          <a:p>
            <a:pPr marL="457200" indent="-457200">
              <a:buFont typeface="+mj-lt"/>
              <a:buAutoNum type="arabicParenR" startAt="2"/>
            </a:pPr>
            <a:r>
              <a:rPr lang="en-US" sz="2400" dirty="0" err="1" smtClean="0">
                <a:latin typeface="Times New Roman" pitchFamily="18" charset="0"/>
                <a:cs typeface="Times New Roman" pitchFamily="18" charset="0"/>
              </a:rPr>
              <a:t>bool</a:t>
            </a:r>
            <a:endParaRPr lang="en-US" sz="2400" dirty="0">
              <a:latin typeface="Times New Roman" pitchFamily="18" charset="0"/>
              <a:cs typeface="Times New Roman" pitchFamily="18" charset="0"/>
            </a:endParaRPr>
          </a:p>
          <a:p>
            <a:pPr marL="457200" indent="-457200">
              <a:buFont typeface="+mj-lt"/>
              <a:buAutoNum type="arabicParenR" startAt="2"/>
            </a:pPr>
            <a:r>
              <a:rPr lang="ru-RU" sz="2400" dirty="0" err="1" smtClean="0">
                <a:latin typeface="Times New Roman" pitchFamily="18" charset="0"/>
                <a:cs typeface="Times New Roman" pitchFamily="18" charset="0"/>
              </a:rPr>
              <a:t>пайдаланушылар</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анықтайтын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құрылымдар</a:t>
            </a:r>
            <a:r>
              <a:rPr lang="ru-RU" sz="2400" dirty="0">
                <a:latin typeface="Times New Roman" pitchFamily="18" charset="0"/>
                <a:cs typeface="Times New Roman" pitchFamily="18" charset="0"/>
              </a:rPr>
              <a:t> (определяемые пользователем структуры)</a:t>
            </a:r>
          </a:p>
        </p:txBody>
      </p:sp>
      <p:sp>
        <p:nvSpPr>
          <p:cNvPr id="4" name="Прямоугольник 3"/>
          <p:cNvSpPr/>
          <p:nvPr/>
        </p:nvSpPr>
        <p:spPr>
          <a:xfrm>
            <a:off x="323528" y="186609"/>
            <a:ext cx="8496943" cy="461665"/>
          </a:xfrm>
          <a:prstGeom prst="rect">
            <a:avLst/>
          </a:prstGeom>
        </p:spPr>
        <p:txBody>
          <a:bodyPr wrap="square">
            <a:spAutoFit/>
          </a:bodyPr>
          <a:lstStyle/>
          <a:p>
            <a:pPr algn="ctr"/>
            <a:r>
              <a:rPr lang="ru-RU" sz="2400" b="1" dirty="0" err="1" smtClean="0">
                <a:latin typeface="Times New Roman" pitchFamily="18" charset="0"/>
                <a:cs typeface="Times New Roman" pitchFamily="18" charset="0"/>
              </a:rPr>
              <a:t>Типтер</a:t>
            </a:r>
            <a:r>
              <a:rPr lang="kk-KZ"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мен  </a:t>
            </a:r>
            <a:r>
              <a:rPr lang="ru-RU" sz="2400" b="1" dirty="0" err="1" smtClean="0">
                <a:latin typeface="Times New Roman" pitchFamily="18" charset="0"/>
                <a:cs typeface="Times New Roman" pitchFamily="18" charset="0"/>
              </a:rPr>
              <a:t>айнымалылар</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653212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692696"/>
            <a:ext cx="7344816" cy="3416320"/>
          </a:xfrm>
          <a:prstGeom prst="rect">
            <a:avLst/>
          </a:prstGeom>
        </p:spPr>
        <p:txBody>
          <a:bodyPr wrap="square">
            <a:spAutoFit/>
          </a:bodyPr>
          <a:lstStyle/>
          <a:p>
            <a:r>
              <a:rPr lang="ru-RU" b="1" dirty="0" err="1" smtClean="0">
                <a:latin typeface="Times New Roman" pitchFamily="18" charset="0"/>
                <a:cs typeface="Times New Roman" pitchFamily="18" charset="0"/>
              </a:rPr>
              <a:t>Мәндік</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типтердің</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негізгі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қаситтері</a:t>
            </a:r>
            <a:r>
              <a:rPr lang="ru-RU"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a:p>
            <a:pPr indent="457200" algn="just"/>
            <a:r>
              <a:rPr lang="ru-RU" dirty="0" smtClean="0">
                <a:latin typeface="Times New Roman" pitchFamily="18" charset="0"/>
                <a:cs typeface="Times New Roman" pitchFamily="18" charset="0"/>
              </a:rPr>
              <a:t>Переменные</a:t>
            </a:r>
            <a:r>
              <a:rPr lang="ru-RU" dirty="0">
                <a:latin typeface="Times New Roman" pitchFamily="18" charset="0"/>
                <a:cs typeface="Times New Roman" pitchFamily="18" charset="0"/>
              </a:rPr>
              <a:t>, основанные на типах значений, непосредственно содержат значения. Если присвоить одну переменную типа значения другой, в нее будет скопировано содержащееся в исходной переменной значение. В этом заключается отличие от присвоения переменных ссылочного типа, при котором копируется не сам объект, а ссылка на него</a:t>
            </a:r>
            <a:r>
              <a:rPr lang="ru-RU" dirty="0" smtClean="0">
                <a:latin typeface="Times New Roman" pitchFamily="18" charset="0"/>
                <a:cs typeface="Times New Roman" pitchFamily="18" charset="0"/>
              </a:rPr>
              <a:t>.</a:t>
            </a:r>
          </a:p>
          <a:p>
            <a:pPr indent="457200" algn="just"/>
            <a:endParaRPr lang="kk-KZ" dirty="0">
              <a:latin typeface="Times New Roman" pitchFamily="18" charset="0"/>
              <a:cs typeface="Times New Roman" pitchFamily="18" charset="0"/>
            </a:endParaRPr>
          </a:p>
          <a:p>
            <a:pPr indent="457200" algn="just"/>
            <a:r>
              <a:rPr lang="ru-RU" dirty="0">
                <a:latin typeface="Times New Roman" pitchFamily="18" charset="0"/>
                <a:cs typeface="Times New Roman" pitchFamily="18" charset="0"/>
              </a:rPr>
              <a:t>В отличие от ссылочных типов, тип значения не может содержать значение </a:t>
            </a:r>
            <a:r>
              <a:rPr lang="ru-RU" dirty="0" err="1">
                <a:latin typeface="Times New Roman" pitchFamily="18" charset="0"/>
                <a:cs typeface="Times New Roman" pitchFamily="18" charset="0"/>
              </a:rPr>
              <a:t>null</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indent="457200" algn="just"/>
            <a:r>
              <a:rPr lang="ru-RU" dirty="0">
                <a:latin typeface="Times New Roman" pitchFamily="18" charset="0"/>
                <a:cs typeface="Times New Roman" pitchFamily="18" charset="0"/>
              </a:rPr>
              <a:t>Каждый тип значения имеет неявный конструктор по умолчанию, который инициализирует значение по умолчанию для этого типа. </a:t>
            </a:r>
          </a:p>
        </p:txBody>
      </p:sp>
      <p:sp>
        <p:nvSpPr>
          <p:cNvPr id="4" name="Прямоугольник 3"/>
          <p:cNvSpPr/>
          <p:nvPr/>
        </p:nvSpPr>
        <p:spPr>
          <a:xfrm>
            <a:off x="323528" y="186609"/>
            <a:ext cx="8496943" cy="461665"/>
          </a:xfrm>
          <a:prstGeom prst="rect">
            <a:avLst/>
          </a:prstGeom>
        </p:spPr>
        <p:txBody>
          <a:bodyPr wrap="square">
            <a:spAutoFit/>
          </a:bodyPr>
          <a:lstStyle/>
          <a:p>
            <a:pPr algn="ctr"/>
            <a:r>
              <a:rPr lang="ru-RU" sz="2400" b="1" dirty="0" err="1" smtClean="0">
                <a:latin typeface="Times New Roman" pitchFamily="18" charset="0"/>
                <a:cs typeface="Times New Roman" pitchFamily="18" charset="0"/>
              </a:rPr>
              <a:t>Типтер</a:t>
            </a:r>
            <a:r>
              <a:rPr lang="kk-KZ"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мен  </a:t>
            </a:r>
            <a:r>
              <a:rPr lang="ru-RU" sz="2400" b="1" dirty="0" err="1" smtClean="0">
                <a:latin typeface="Times New Roman" pitchFamily="18" charset="0"/>
                <a:cs typeface="Times New Roman" pitchFamily="18" charset="0"/>
              </a:rPr>
              <a:t>айнымалылар</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819884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124744"/>
            <a:ext cx="8064896" cy="369332"/>
          </a:xfrm>
          <a:prstGeom prst="rect">
            <a:avLst/>
          </a:prstGeom>
        </p:spPr>
        <p:txBody>
          <a:bodyPr wrap="square">
            <a:spAutoFit/>
          </a:bodyPr>
          <a:lstStyle/>
          <a:p>
            <a:r>
              <a:rPr lang="ru-RU" dirty="0"/>
              <a:t>В следующей таблице показаны значения по умолчанию </a:t>
            </a:r>
            <a:r>
              <a:rPr lang="ru-RU" dirty="0"/>
              <a:t>для типов значений</a:t>
            </a:r>
            <a:r>
              <a:rPr lang="ru-RU" dirty="0"/>
              <a:t>.</a:t>
            </a:r>
            <a:endParaRPr lang="ru-RU" dirty="0"/>
          </a:p>
        </p:txBody>
      </p:sp>
      <p:sp>
        <p:nvSpPr>
          <p:cNvPr id="3" name="Прямоугольник 2"/>
          <p:cNvSpPr/>
          <p:nvPr/>
        </p:nvSpPr>
        <p:spPr>
          <a:xfrm>
            <a:off x="323528" y="186609"/>
            <a:ext cx="8496943" cy="461665"/>
          </a:xfrm>
          <a:prstGeom prst="rect">
            <a:avLst/>
          </a:prstGeom>
        </p:spPr>
        <p:txBody>
          <a:bodyPr wrap="square">
            <a:spAutoFit/>
          </a:bodyPr>
          <a:lstStyle/>
          <a:p>
            <a:pPr algn="ctr"/>
            <a:r>
              <a:rPr lang="ru-RU" sz="2400" b="1" dirty="0" err="1" smtClean="0">
                <a:latin typeface="Times New Roman" pitchFamily="18" charset="0"/>
                <a:cs typeface="Times New Roman" pitchFamily="18" charset="0"/>
              </a:rPr>
              <a:t>Типтер</a:t>
            </a:r>
            <a:r>
              <a:rPr lang="kk-KZ"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мен  </a:t>
            </a:r>
            <a:r>
              <a:rPr lang="ru-RU" sz="2400" b="1" dirty="0" err="1" smtClean="0">
                <a:latin typeface="Times New Roman" pitchFamily="18" charset="0"/>
                <a:cs typeface="Times New Roman" pitchFamily="18" charset="0"/>
              </a:rPr>
              <a:t>айнымалылар</a:t>
            </a:r>
            <a:endParaRPr lang="ru-RU" sz="2400" b="1" dirty="0">
              <a:latin typeface="Times New Roman" pitchFamily="18" charset="0"/>
              <a:cs typeface="Times New Roman" pitchFamily="18" charset="0"/>
            </a:endParaRPr>
          </a:p>
        </p:txBody>
      </p:sp>
      <p:sp>
        <p:nvSpPr>
          <p:cNvPr id="4" name="Прямоугольник 3"/>
          <p:cNvSpPr/>
          <p:nvPr/>
        </p:nvSpPr>
        <p:spPr>
          <a:xfrm>
            <a:off x="683567" y="827420"/>
            <a:ext cx="3533531" cy="369332"/>
          </a:xfrm>
          <a:prstGeom prst="rect">
            <a:avLst/>
          </a:prstGeom>
        </p:spPr>
        <p:txBody>
          <a:bodyPr wrap="none">
            <a:spAutoFit/>
          </a:bodyPr>
          <a:lstStyle/>
          <a:p>
            <a:r>
              <a:rPr lang="ru-RU" b="1" dirty="0"/>
              <a:t>Таблица значений по умолчанию</a:t>
            </a:r>
          </a:p>
        </p:txBody>
      </p:sp>
      <p:graphicFrame>
        <p:nvGraphicFramePr>
          <p:cNvPr id="5" name="Таблица 4"/>
          <p:cNvGraphicFramePr>
            <a:graphicFrameLocks noGrp="1"/>
          </p:cNvGraphicFramePr>
          <p:nvPr>
            <p:extLst>
              <p:ext uri="{D42A27DB-BD31-4B8C-83A1-F6EECF244321}">
                <p14:modId xmlns:p14="http://schemas.microsoft.com/office/powerpoint/2010/main" val="3386701711"/>
              </p:ext>
            </p:extLst>
          </p:nvPr>
        </p:nvGraphicFramePr>
        <p:xfrm>
          <a:off x="1259632" y="1577833"/>
          <a:ext cx="5266928" cy="4860590"/>
        </p:xfrm>
        <a:graphic>
          <a:graphicData uri="http://schemas.openxmlformats.org/drawingml/2006/table">
            <a:tbl>
              <a:tblPr/>
              <a:tblGrid>
                <a:gridCol w="2458616"/>
                <a:gridCol w="2808312"/>
              </a:tblGrid>
              <a:tr h="462258">
                <a:tc>
                  <a:txBody>
                    <a:bodyPr/>
                    <a:lstStyle/>
                    <a:p>
                      <a:pPr algn="l" fontAlgn="b"/>
                      <a:r>
                        <a:rPr lang="ru-RU" sz="1700" dirty="0">
                          <a:effectLst/>
                        </a:rPr>
                        <a:t>Тип значения</a:t>
                      </a:r>
                    </a:p>
                  </a:txBody>
                  <a:tcPr marL="140078" marR="140078" marT="105059" marB="105059"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1">
                        <a:lumMod val="60000"/>
                        <a:lumOff val="40000"/>
                      </a:schemeClr>
                    </a:solidFill>
                  </a:tcPr>
                </a:tc>
                <a:tc>
                  <a:txBody>
                    <a:bodyPr/>
                    <a:lstStyle/>
                    <a:p>
                      <a:pPr algn="l" fontAlgn="b"/>
                      <a:r>
                        <a:rPr lang="ru-RU" sz="1700" dirty="0">
                          <a:effectLst/>
                        </a:rPr>
                        <a:t>Значение по умолчанию</a:t>
                      </a:r>
                    </a:p>
                  </a:txBody>
                  <a:tcPr marL="140078" marR="140078" marT="105059" marB="105059"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1">
                        <a:lumMod val="60000"/>
                        <a:lumOff val="40000"/>
                      </a:schemeClr>
                    </a:solidFill>
                  </a:tcPr>
                </a:tc>
              </a:tr>
              <a:tr h="462258">
                <a:tc>
                  <a:txBody>
                    <a:bodyPr/>
                    <a:lstStyle/>
                    <a:p>
                      <a:pPr fontAlgn="t"/>
                      <a:r>
                        <a:rPr lang="en-US" sz="1700" u="none" strike="noStrike" dirty="0" err="1">
                          <a:effectLst/>
                          <a:hlinkClick r:id="rId2"/>
                        </a:rPr>
                        <a:t>bool</a:t>
                      </a:r>
                      <a:endParaRPr lang="en-US" sz="1700" dirty="0">
                        <a:effectLst/>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c>
                  <a:txBody>
                    <a:bodyPr/>
                    <a:lstStyle/>
                    <a:p>
                      <a:pPr fontAlgn="t"/>
                      <a:r>
                        <a:rPr lang="en-US" sz="1700">
                          <a:effectLst/>
                        </a:rPr>
                        <a:t>false</a:t>
                      </a: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r>
              <a:tr h="462258">
                <a:tc>
                  <a:txBody>
                    <a:bodyPr/>
                    <a:lstStyle/>
                    <a:p>
                      <a:pPr fontAlgn="t"/>
                      <a:r>
                        <a:rPr lang="en-US" sz="1700" u="none" strike="noStrike" dirty="0">
                          <a:effectLst/>
                          <a:hlinkClick r:id="rId3"/>
                        </a:rPr>
                        <a:t>byte</a:t>
                      </a:r>
                      <a:endParaRPr lang="en-US" sz="1700" dirty="0">
                        <a:effectLst/>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c>
                  <a:txBody>
                    <a:bodyPr/>
                    <a:lstStyle/>
                    <a:p>
                      <a:pPr fontAlgn="t"/>
                      <a:r>
                        <a:rPr lang="ru-RU" sz="1700" dirty="0">
                          <a:effectLst/>
                        </a:rPr>
                        <a:t>0</a:t>
                      </a: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r>
              <a:tr h="462258">
                <a:tc>
                  <a:txBody>
                    <a:bodyPr/>
                    <a:lstStyle/>
                    <a:p>
                      <a:pPr fontAlgn="t"/>
                      <a:r>
                        <a:rPr lang="en-US" sz="1700" u="none" strike="noStrike" dirty="0">
                          <a:effectLst/>
                          <a:hlinkClick r:id="rId4"/>
                        </a:rPr>
                        <a:t>char</a:t>
                      </a:r>
                      <a:endParaRPr lang="en-US" sz="1700" dirty="0">
                        <a:effectLst/>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c>
                  <a:txBody>
                    <a:bodyPr/>
                    <a:lstStyle/>
                    <a:p>
                      <a:pPr fontAlgn="t"/>
                      <a:r>
                        <a:rPr lang="ru-RU" sz="1700" dirty="0">
                          <a:effectLst/>
                        </a:rPr>
                        <a:t>'\0'</a:t>
                      </a: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r>
              <a:tr h="462258">
                <a:tc>
                  <a:txBody>
                    <a:bodyPr/>
                    <a:lstStyle/>
                    <a:p>
                      <a:pPr fontAlgn="t"/>
                      <a:r>
                        <a:rPr lang="en-US" u="none" strike="noStrike">
                          <a:effectLst/>
                          <a:hlinkClick r:id="rId5"/>
                        </a:rPr>
                        <a:t>float</a:t>
                      </a:r>
                      <a:endParaRPr lang="en-US">
                        <a:effectLst/>
                      </a:endParaRP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c>
                  <a:txBody>
                    <a:bodyPr/>
                    <a:lstStyle/>
                    <a:p>
                      <a:pPr fontAlgn="t"/>
                      <a:r>
                        <a:rPr lang="en-US" dirty="0">
                          <a:effectLst/>
                        </a:rPr>
                        <a:t>0,0F</a:t>
                      </a: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r>
              <a:tr h="462258">
                <a:tc>
                  <a:txBody>
                    <a:bodyPr/>
                    <a:lstStyle/>
                    <a:p>
                      <a:pPr fontAlgn="t"/>
                      <a:r>
                        <a:rPr lang="en-US" u="none" strike="noStrike">
                          <a:effectLst/>
                          <a:hlinkClick r:id="rId6"/>
                        </a:rPr>
                        <a:t>int</a:t>
                      </a:r>
                      <a:endParaRPr lang="en-US">
                        <a:effectLst/>
                      </a:endParaRP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c>
                  <a:txBody>
                    <a:bodyPr/>
                    <a:lstStyle/>
                    <a:p>
                      <a:pPr fontAlgn="t"/>
                      <a:r>
                        <a:rPr lang="ru-RU" dirty="0">
                          <a:effectLst/>
                        </a:rPr>
                        <a:t>0</a:t>
                      </a: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r>
              <a:tr h="462258">
                <a:tc>
                  <a:txBody>
                    <a:bodyPr/>
                    <a:lstStyle/>
                    <a:p>
                      <a:pPr fontAlgn="t"/>
                      <a:r>
                        <a:rPr lang="en-US" u="sng">
                          <a:effectLst/>
                          <a:hlinkClick r:id="rId7"/>
                        </a:rPr>
                        <a:t>long</a:t>
                      </a:r>
                      <a:endParaRPr lang="en-US">
                        <a:effectLst/>
                      </a:endParaRP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c>
                  <a:txBody>
                    <a:bodyPr/>
                    <a:lstStyle/>
                    <a:p>
                      <a:pPr fontAlgn="t"/>
                      <a:r>
                        <a:rPr lang="en-US" dirty="0">
                          <a:effectLst/>
                        </a:rPr>
                        <a:t>0L</a:t>
                      </a: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r>
              <a:tr h="462258">
                <a:tc>
                  <a:txBody>
                    <a:bodyPr/>
                    <a:lstStyle/>
                    <a:p>
                      <a:pPr fontAlgn="t"/>
                      <a:r>
                        <a:rPr lang="en-US" u="none" strike="noStrike">
                          <a:effectLst/>
                          <a:hlinkClick r:id="rId8"/>
                        </a:rPr>
                        <a:t>sbyte</a:t>
                      </a:r>
                      <a:endParaRPr lang="en-US">
                        <a:effectLst/>
                      </a:endParaRP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c>
                  <a:txBody>
                    <a:bodyPr/>
                    <a:lstStyle/>
                    <a:p>
                      <a:pPr fontAlgn="t"/>
                      <a:r>
                        <a:rPr lang="ru-RU" dirty="0">
                          <a:effectLst/>
                        </a:rPr>
                        <a:t>0</a:t>
                      </a: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r>
              <a:tr h="462258">
                <a:tc>
                  <a:txBody>
                    <a:bodyPr/>
                    <a:lstStyle/>
                    <a:p>
                      <a:pPr fontAlgn="t"/>
                      <a:r>
                        <a:rPr lang="en-US" u="none" strike="noStrike">
                          <a:effectLst/>
                          <a:hlinkClick r:id="rId9"/>
                        </a:rPr>
                        <a:t>short</a:t>
                      </a:r>
                      <a:endParaRPr lang="en-US">
                        <a:effectLst/>
                      </a:endParaRP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c>
                  <a:txBody>
                    <a:bodyPr/>
                    <a:lstStyle/>
                    <a:p>
                      <a:pPr fontAlgn="t"/>
                      <a:r>
                        <a:rPr lang="ru-RU" dirty="0">
                          <a:effectLst/>
                        </a:rPr>
                        <a:t>0</a:t>
                      </a:r>
                    </a:p>
                  </a:txBody>
                  <a:tcPr marL="152400" marR="152400" marT="114300" marB="114300">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tx2">
                        <a:lumMod val="40000"/>
                        <a:lumOff val="60000"/>
                      </a:schemeClr>
                    </a:solidFill>
                  </a:tcPr>
                </a:tc>
              </a:tr>
              <a:tr h="462258">
                <a:tc>
                  <a:txBody>
                    <a:bodyPr/>
                    <a:lstStyle/>
                    <a:p>
                      <a:pPr fontAlgn="t"/>
                      <a:endParaRPr lang="en-US" sz="1700" dirty="0">
                        <a:effectLst/>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rgbClr val="FFFFFF"/>
                    </a:solidFill>
                  </a:tcPr>
                </a:tc>
                <a:tc>
                  <a:txBody>
                    <a:bodyPr/>
                    <a:lstStyle/>
                    <a:p>
                      <a:pPr fontAlgn="t"/>
                      <a:endParaRPr lang="ru-RU" sz="1700" dirty="0">
                        <a:effectLst/>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587435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8683" y="724054"/>
            <a:ext cx="4126643" cy="369332"/>
          </a:xfrm>
          <a:prstGeom prst="rect">
            <a:avLst/>
          </a:prstGeom>
        </p:spPr>
        <p:txBody>
          <a:bodyPr wrap="none">
            <a:spAutoFit/>
          </a:bodyPr>
          <a:lstStyle/>
          <a:p>
            <a:r>
              <a:rPr lang="ru-RU" b="1" dirty="0"/>
              <a:t>Основные возможности простых типов</a:t>
            </a:r>
          </a:p>
        </p:txBody>
      </p:sp>
      <p:sp>
        <p:nvSpPr>
          <p:cNvPr id="3" name="Прямоугольник 2"/>
          <p:cNvSpPr/>
          <p:nvPr/>
        </p:nvSpPr>
        <p:spPr>
          <a:xfrm>
            <a:off x="323528" y="186609"/>
            <a:ext cx="8496943" cy="461665"/>
          </a:xfrm>
          <a:prstGeom prst="rect">
            <a:avLst/>
          </a:prstGeom>
        </p:spPr>
        <p:txBody>
          <a:bodyPr wrap="square">
            <a:spAutoFit/>
          </a:bodyPr>
          <a:lstStyle/>
          <a:p>
            <a:pPr algn="ctr"/>
            <a:r>
              <a:rPr lang="ru-RU" sz="2400" b="1" dirty="0" err="1" smtClean="0">
                <a:latin typeface="Times New Roman" pitchFamily="18" charset="0"/>
                <a:cs typeface="Times New Roman" pitchFamily="18" charset="0"/>
              </a:rPr>
              <a:t>Типтер</a:t>
            </a:r>
            <a:r>
              <a:rPr lang="kk-KZ"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мен  </a:t>
            </a:r>
            <a:r>
              <a:rPr lang="ru-RU" sz="2400" b="1" dirty="0" err="1" smtClean="0">
                <a:latin typeface="Times New Roman" pitchFamily="18" charset="0"/>
                <a:cs typeface="Times New Roman" pitchFamily="18" charset="0"/>
              </a:rPr>
              <a:t>айнымалылар</a:t>
            </a:r>
            <a:endParaRPr lang="ru-RU" sz="2400" b="1" dirty="0">
              <a:latin typeface="Times New Roman" pitchFamily="18" charset="0"/>
              <a:cs typeface="Times New Roman" pitchFamily="18" charset="0"/>
            </a:endParaRPr>
          </a:p>
        </p:txBody>
      </p:sp>
      <p:sp>
        <p:nvSpPr>
          <p:cNvPr id="4" name="Прямоугольник 3"/>
          <p:cNvSpPr/>
          <p:nvPr/>
        </p:nvSpPr>
        <p:spPr>
          <a:xfrm>
            <a:off x="636539" y="980728"/>
            <a:ext cx="8143559" cy="923330"/>
          </a:xfrm>
          <a:prstGeom prst="rect">
            <a:avLst/>
          </a:prstGeom>
        </p:spPr>
        <p:txBody>
          <a:bodyPr wrap="square">
            <a:spAutoFit/>
          </a:bodyPr>
          <a:lstStyle/>
          <a:p>
            <a:pPr indent="457200" algn="just"/>
            <a:r>
              <a:rPr lang="ru-RU" dirty="0"/>
              <a:t>Все простые типы, реализованные в языке C#, являются псевдонимами системных типов платформы .NET. </a:t>
            </a:r>
            <a:r>
              <a:rPr lang="ru-RU" dirty="0" smtClean="0"/>
              <a:t>Например</a:t>
            </a:r>
            <a:r>
              <a:rPr lang="ru-RU" dirty="0"/>
              <a:t>, </a:t>
            </a:r>
            <a:r>
              <a:rPr lang="ru-RU" dirty="0" err="1">
                <a:hlinkClick r:id="rId2"/>
              </a:rPr>
              <a:t>int</a:t>
            </a:r>
            <a:r>
              <a:rPr lang="ru-RU" dirty="0"/>
              <a:t> </a:t>
            </a:r>
            <a:r>
              <a:rPr lang="ru-RU" dirty="0" smtClean="0"/>
              <a:t>является </a:t>
            </a:r>
            <a:r>
              <a:rPr lang="ru-RU" dirty="0"/>
              <a:t>псевдонимом типа </a:t>
            </a:r>
            <a:r>
              <a:rPr lang="ru-RU" u="sng" dirty="0"/>
              <a:t>System.Int32</a:t>
            </a:r>
            <a:r>
              <a:rPr lang="ru-RU" dirty="0"/>
              <a:t>.</a:t>
            </a:r>
            <a:endParaRPr lang="ru-RU" dirty="0"/>
          </a:p>
        </p:txBody>
      </p:sp>
      <p:sp>
        <p:nvSpPr>
          <p:cNvPr id="5" name="Прямоугольник 4"/>
          <p:cNvSpPr/>
          <p:nvPr/>
        </p:nvSpPr>
        <p:spPr>
          <a:xfrm>
            <a:off x="529680" y="2636912"/>
            <a:ext cx="3600400" cy="2677656"/>
          </a:xfrm>
          <a:prstGeom prst="rect">
            <a:avLst/>
          </a:prstGeom>
        </p:spPr>
        <p:txBody>
          <a:bodyPr wrap="square">
            <a:spAutoFit/>
          </a:bodyPr>
          <a:lstStyle/>
          <a:p>
            <a:pPr indent="457200" algn="just"/>
            <a:r>
              <a:rPr lang="ru-RU" dirty="0" smtClean="0"/>
              <a:t>В </a:t>
            </a:r>
            <a:r>
              <a:rPr lang="ru-RU" dirty="0"/>
              <a:t>следующей таблице показаны ключевые </a:t>
            </a:r>
            <a:r>
              <a:rPr lang="ru-RU" dirty="0" smtClean="0"/>
              <a:t>слова для </a:t>
            </a:r>
            <a:r>
              <a:rPr lang="ru-RU" dirty="0"/>
              <a:t>встроенных типов C</a:t>
            </a:r>
            <a:r>
              <a:rPr lang="ru-RU" dirty="0" smtClean="0"/>
              <a:t>#,</a:t>
            </a:r>
          </a:p>
          <a:p>
            <a:r>
              <a:rPr lang="ru-RU" dirty="0" smtClean="0"/>
              <a:t> </a:t>
            </a:r>
            <a:r>
              <a:rPr lang="ru-RU" dirty="0"/>
              <a:t>которые являются псевдонимами </a:t>
            </a:r>
            <a:r>
              <a:rPr lang="ru-RU" dirty="0" smtClean="0"/>
              <a:t>предопределенных  </a:t>
            </a:r>
            <a:r>
              <a:rPr lang="ru-RU" dirty="0"/>
              <a:t>типов в пространстве имен </a:t>
            </a:r>
            <a:r>
              <a:rPr lang="ru-RU" u="sng" dirty="0" err="1">
                <a:hlinkClick r:id="rId3"/>
              </a:rPr>
              <a:t>System</a:t>
            </a:r>
            <a:r>
              <a:rPr lang="ru-RU" dirty="0" smtClean="0"/>
              <a:t>.</a:t>
            </a:r>
          </a:p>
          <a:p>
            <a:r>
              <a:rPr lang="en-US" sz="1400" dirty="0" smtClean="0">
                <a:latin typeface="Times New Roman" pitchFamily="18" charset="0"/>
                <a:cs typeface="Times New Roman" pitchFamily="18" charset="0"/>
              </a:rPr>
              <a:t>(</a:t>
            </a:r>
            <a:r>
              <a:rPr lang="ru-RU" sz="1100" dirty="0" smtClean="0">
                <a:latin typeface="Times New Roman" pitchFamily="18" charset="0"/>
                <a:cs typeface="Times New Roman" pitchFamily="18" charset="0"/>
              </a:rPr>
              <a:t>источник</a:t>
            </a:r>
            <a:r>
              <a:rPr lang="en-US" sz="1100" dirty="0" smtClean="0">
                <a:latin typeface="Times New Roman" pitchFamily="18" charset="0"/>
                <a:cs typeface="Times New Roman" pitchFamily="18" charset="0"/>
              </a:rPr>
              <a:t>: https</a:t>
            </a:r>
            <a:r>
              <a:rPr lang="en-US" sz="1100" dirty="0">
                <a:latin typeface="Times New Roman" pitchFamily="18" charset="0"/>
                <a:cs typeface="Times New Roman" pitchFamily="18" charset="0"/>
              </a:rPr>
              <a:t>://docs.microsoft.com/ru-ru/dotnet/csharp/language-reference/keywords/built-in-types-table</a:t>
            </a:r>
            <a:r>
              <a:rPr lang="en-US" sz="1400" dirty="0">
                <a:latin typeface="Times New Roman" pitchFamily="18" charset="0"/>
                <a:cs typeface="Times New Roman" pitchFamily="18" charset="0"/>
              </a:rPr>
              <a:t>)</a:t>
            </a:r>
            <a:endParaRPr lang="kk-KZ" sz="1400" dirty="0">
              <a:latin typeface="Times New Roman" pitchFamily="18" charset="0"/>
              <a:cs typeface="Times New Roman" pitchFamily="18" charset="0"/>
            </a:endParaRPr>
          </a:p>
          <a:p>
            <a:endParaRPr lang="ru-RU" b="1" dirty="0"/>
          </a:p>
        </p:txBody>
      </p:sp>
      <p:graphicFrame>
        <p:nvGraphicFramePr>
          <p:cNvPr id="6" name="Таблица 5"/>
          <p:cNvGraphicFramePr>
            <a:graphicFrameLocks noGrp="1"/>
          </p:cNvGraphicFramePr>
          <p:nvPr>
            <p:extLst>
              <p:ext uri="{D42A27DB-BD31-4B8C-83A1-F6EECF244321}">
                <p14:modId xmlns:p14="http://schemas.microsoft.com/office/powerpoint/2010/main" val="1168038586"/>
              </p:ext>
            </p:extLst>
          </p:nvPr>
        </p:nvGraphicFramePr>
        <p:xfrm>
          <a:off x="4542820" y="2574196"/>
          <a:ext cx="4032448" cy="3817484"/>
        </p:xfrm>
        <a:graphic>
          <a:graphicData uri="http://schemas.openxmlformats.org/drawingml/2006/table">
            <a:tbl>
              <a:tblPr/>
              <a:tblGrid>
                <a:gridCol w="1344150"/>
                <a:gridCol w="2688298"/>
              </a:tblGrid>
              <a:tr h="294578">
                <a:tc>
                  <a:txBody>
                    <a:bodyPr/>
                    <a:lstStyle/>
                    <a:p>
                      <a:pPr algn="ctr" fontAlgn="b"/>
                      <a:r>
                        <a:rPr lang="ru-RU" sz="1050" b="1" dirty="0">
                          <a:effectLst/>
                          <a:latin typeface="Times New Roman" pitchFamily="18" charset="0"/>
                          <a:cs typeface="Times New Roman" pitchFamily="18" charset="0"/>
                        </a:rPr>
                        <a:t>Тип </a:t>
                      </a:r>
                      <a:r>
                        <a:rPr lang="en-US" sz="1050" b="1" dirty="0">
                          <a:effectLst/>
                          <a:latin typeface="Times New Roman" pitchFamily="18" charset="0"/>
                          <a:cs typeface="Times New Roman" pitchFamily="18" charset="0"/>
                        </a:rPr>
                        <a:t>C#</a:t>
                      </a:r>
                    </a:p>
                  </a:txBody>
                  <a:tcPr marL="124682" marR="124682" marT="93512" marB="93512"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5">
                        <a:lumMod val="60000"/>
                        <a:lumOff val="40000"/>
                      </a:schemeClr>
                    </a:solidFill>
                  </a:tcPr>
                </a:tc>
                <a:tc>
                  <a:txBody>
                    <a:bodyPr/>
                    <a:lstStyle/>
                    <a:p>
                      <a:pPr algn="ctr" fontAlgn="b"/>
                      <a:r>
                        <a:rPr lang="ru-RU" sz="1050" b="1" dirty="0">
                          <a:effectLst/>
                          <a:latin typeface="Times New Roman" pitchFamily="18" charset="0"/>
                          <a:cs typeface="Times New Roman" pitchFamily="18" charset="0"/>
                        </a:rPr>
                        <a:t>Тип .</a:t>
                      </a:r>
                      <a:r>
                        <a:rPr lang="en-US" sz="1050" b="1" dirty="0">
                          <a:effectLst/>
                          <a:latin typeface="Times New Roman" pitchFamily="18" charset="0"/>
                          <a:cs typeface="Times New Roman" pitchFamily="18" charset="0"/>
                        </a:rPr>
                        <a:t>NET Framework</a:t>
                      </a:r>
                    </a:p>
                  </a:txBody>
                  <a:tcPr marL="124682" marR="124682" marT="93512" marB="93512"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5">
                        <a:lumMod val="60000"/>
                        <a:lumOff val="40000"/>
                      </a:schemeClr>
                    </a:solidFill>
                  </a:tcPr>
                </a:tc>
              </a:tr>
              <a:tr h="294578">
                <a:tc>
                  <a:txBody>
                    <a:bodyPr/>
                    <a:lstStyle/>
                    <a:p>
                      <a:pPr fontAlgn="t"/>
                      <a:r>
                        <a:rPr lang="en-US" sz="1050" u="none" strike="noStrike" dirty="0" err="1">
                          <a:effectLst/>
                          <a:latin typeface="Times New Roman" pitchFamily="18" charset="0"/>
                          <a:cs typeface="Times New Roman" pitchFamily="18" charset="0"/>
                          <a:hlinkClick r:id="rId4"/>
                        </a:rPr>
                        <a:t>bool</a:t>
                      </a:r>
                      <a:endParaRPr lang="en-US" sz="1050" dirty="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dirty="0" err="1">
                          <a:effectLst/>
                          <a:latin typeface="Times New Roman" pitchFamily="18" charset="0"/>
                          <a:cs typeface="Times New Roman" pitchFamily="18" charset="0"/>
                        </a:rPr>
                        <a:t>System.Boolean</a:t>
                      </a:r>
                      <a:endParaRPr lang="en-US" sz="1050" dirty="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5"/>
                        </a:rPr>
                        <a:t>byte</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dirty="0" err="1">
                          <a:effectLst/>
                          <a:latin typeface="Times New Roman" pitchFamily="18" charset="0"/>
                          <a:cs typeface="Times New Roman" pitchFamily="18" charset="0"/>
                        </a:rPr>
                        <a:t>System.Byte</a:t>
                      </a:r>
                      <a:endParaRPr lang="en-US" sz="1050" dirty="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6"/>
                        </a:rPr>
                        <a:t>sbyte</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a:effectLst/>
                          <a:latin typeface="Times New Roman" pitchFamily="18" charset="0"/>
                          <a:cs typeface="Times New Roman" pitchFamily="18" charset="0"/>
                        </a:rPr>
                        <a:t>System.SByte</a:t>
                      </a: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7"/>
                        </a:rPr>
                        <a:t>char</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a:effectLst/>
                          <a:latin typeface="Times New Roman" pitchFamily="18" charset="0"/>
                          <a:cs typeface="Times New Roman" pitchFamily="18" charset="0"/>
                        </a:rPr>
                        <a:t>System.Char</a:t>
                      </a: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8"/>
                        </a:rPr>
                        <a:t>decimal</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a:effectLst/>
                          <a:latin typeface="Times New Roman" pitchFamily="18" charset="0"/>
                          <a:cs typeface="Times New Roman" pitchFamily="18" charset="0"/>
                        </a:rPr>
                        <a:t>System.Decimal</a:t>
                      </a: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9"/>
                        </a:rPr>
                        <a:t>double</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a:effectLst/>
                          <a:latin typeface="Times New Roman" pitchFamily="18" charset="0"/>
                          <a:cs typeface="Times New Roman" pitchFamily="18" charset="0"/>
                        </a:rPr>
                        <a:t>System.Double</a:t>
                      </a: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10"/>
                        </a:rPr>
                        <a:t>float</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a:effectLst/>
                          <a:latin typeface="Times New Roman" pitchFamily="18" charset="0"/>
                          <a:cs typeface="Times New Roman" pitchFamily="18" charset="0"/>
                        </a:rPr>
                        <a:t>System.Single</a:t>
                      </a: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2"/>
                        </a:rPr>
                        <a:t>int</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a:effectLst/>
                          <a:latin typeface="Times New Roman" pitchFamily="18" charset="0"/>
                          <a:cs typeface="Times New Roman" pitchFamily="18" charset="0"/>
                        </a:rPr>
                        <a:t>System.Int32</a:t>
                      </a: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11"/>
                        </a:rPr>
                        <a:t>uint</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a:effectLst/>
                          <a:latin typeface="Times New Roman" pitchFamily="18" charset="0"/>
                          <a:cs typeface="Times New Roman" pitchFamily="18" charset="0"/>
                        </a:rPr>
                        <a:t>System.UInt32</a:t>
                      </a: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294578">
                <a:tc>
                  <a:txBody>
                    <a:bodyPr/>
                    <a:lstStyle/>
                    <a:p>
                      <a:pPr fontAlgn="t"/>
                      <a:r>
                        <a:rPr lang="en-US" sz="1050" u="none" strike="noStrike">
                          <a:effectLst/>
                          <a:latin typeface="Times New Roman" pitchFamily="18" charset="0"/>
                          <a:cs typeface="Times New Roman" pitchFamily="18" charset="0"/>
                          <a:hlinkClick r:id="rId12"/>
                        </a:rPr>
                        <a:t>long</a:t>
                      </a:r>
                      <a:endParaRPr lang="en-US" sz="1050">
                        <a:effectLst/>
                        <a:latin typeface="Times New Roman" pitchFamily="18" charset="0"/>
                        <a:cs typeface="Times New Roman" pitchFamily="18" charset="0"/>
                      </a:endParaRP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rgbClr val="FFFFFF"/>
                    </a:solidFill>
                  </a:tcPr>
                </a:tc>
                <a:tc>
                  <a:txBody>
                    <a:bodyPr/>
                    <a:lstStyle/>
                    <a:p>
                      <a:pPr fontAlgn="t"/>
                      <a:r>
                        <a:rPr lang="en-US" sz="1050" dirty="0">
                          <a:effectLst/>
                          <a:latin typeface="Times New Roman" pitchFamily="18" charset="0"/>
                          <a:cs typeface="Times New Roman" pitchFamily="18" charset="0"/>
                        </a:rPr>
                        <a:t>System.Int64</a:t>
                      </a:r>
                    </a:p>
                  </a:txBody>
                  <a:tcPr marL="124682" marR="124682" marT="93512" marB="93512">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rgbClr val="FFFFFF"/>
                    </a:solidFill>
                  </a:tcPr>
                </a:tc>
              </a:tr>
            </a:tbl>
          </a:graphicData>
        </a:graphic>
      </p:graphicFrame>
      <p:sp>
        <p:nvSpPr>
          <p:cNvPr id="7" name="Прямоугольник 6"/>
          <p:cNvSpPr/>
          <p:nvPr/>
        </p:nvSpPr>
        <p:spPr>
          <a:xfrm>
            <a:off x="539552" y="2204864"/>
            <a:ext cx="7416824" cy="369332"/>
          </a:xfrm>
          <a:prstGeom prst="rect">
            <a:avLst/>
          </a:prstGeom>
        </p:spPr>
        <p:txBody>
          <a:bodyPr wrap="square">
            <a:spAutoFit/>
          </a:bodyPr>
          <a:lstStyle/>
          <a:p>
            <a:pPr lvl="0"/>
            <a:r>
              <a:rPr lang="ru-RU" b="1" dirty="0">
                <a:solidFill>
                  <a:prstClr val="black"/>
                </a:solidFill>
              </a:rPr>
              <a:t>Таблица встроенных типов.</a:t>
            </a:r>
          </a:p>
        </p:txBody>
      </p:sp>
    </p:spTree>
    <p:extLst>
      <p:ext uri="{BB962C8B-B14F-4D97-AF65-F5344CB8AC3E}">
        <p14:creationId xmlns:p14="http://schemas.microsoft.com/office/powerpoint/2010/main" val="4098916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20688"/>
            <a:ext cx="2697277" cy="369332"/>
          </a:xfrm>
          <a:prstGeom prst="rect">
            <a:avLst/>
          </a:prstGeom>
        </p:spPr>
        <p:txBody>
          <a:bodyPr wrap="none">
            <a:spAutoFit/>
          </a:bodyPr>
          <a:lstStyle/>
          <a:p>
            <a:r>
              <a:rPr lang="ru-RU" b="1" dirty="0"/>
              <a:t>Таблица типов значений </a:t>
            </a:r>
          </a:p>
        </p:txBody>
      </p:sp>
      <p:sp>
        <p:nvSpPr>
          <p:cNvPr id="3" name="Прямоугольник 2"/>
          <p:cNvSpPr/>
          <p:nvPr/>
        </p:nvSpPr>
        <p:spPr>
          <a:xfrm>
            <a:off x="347853" y="17275"/>
            <a:ext cx="8496943" cy="461665"/>
          </a:xfrm>
          <a:prstGeom prst="rect">
            <a:avLst/>
          </a:prstGeom>
        </p:spPr>
        <p:txBody>
          <a:bodyPr wrap="square">
            <a:spAutoFit/>
          </a:bodyPr>
          <a:lstStyle/>
          <a:p>
            <a:pPr algn="ctr"/>
            <a:r>
              <a:rPr lang="ru-RU" sz="2400" b="1" dirty="0" err="1" smtClean="0">
                <a:latin typeface="Times New Roman" pitchFamily="18" charset="0"/>
                <a:cs typeface="Times New Roman" pitchFamily="18" charset="0"/>
              </a:rPr>
              <a:t>Типтер</a:t>
            </a:r>
            <a:r>
              <a:rPr lang="kk-KZ"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мен  </a:t>
            </a:r>
            <a:r>
              <a:rPr lang="ru-RU" sz="2400" b="1" dirty="0" err="1" smtClean="0">
                <a:latin typeface="Times New Roman" pitchFamily="18" charset="0"/>
                <a:cs typeface="Times New Roman" pitchFamily="18" charset="0"/>
              </a:rPr>
              <a:t>айнымалылар</a:t>
            </a:r>
            <a:endParaRPr lang="ru-RU" sz="2400" b="1"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595268759"/>
              </p:ext>
            </p:extLst>
          </p:nvPr>
        </p:nvGraphicFramePr>
        <p:xfrm>
          <a:off x="539552" y="990020"/>
          <a:ext cx="4056772" cy="5377621"/>
        </p:xfrm>
        <a:graphic>
          <a:graphicData uri="http://schemas.openxmlformats.org/drawingml/2006/table">
            <a:tbl>
              <a:tblPr/>
              <a:tblGrid>
                <a:gridCol w="1248238"/>
                <a:gridCol w="2808534"/>
              </a:tblGrid>
              <a:tr h="566772">
                <a:tc>
                  <a:txBody>
                    <a:bodyPr/>
                    <a:lstStyle/>
                    <a:p>
                      <a:pPr algn="l" fontAlgn="b"/>
                      <a:r>
                        <a:rPr lang="ru-RU" sz="1400" b="1" kern="1200" dirty="0">
                          <a:solidFill>
                            <a:schemeClr val="tx1"/>
                          </a:solidFill>
                          <a:effectLst/>
                          <a:latin typeface="Times New Roman" pitchFamily="18" charset="0"/>
                          <a:ea typeface="+mn-ea"/>
                          <a:cs typeface="Times New Roman" pitchFamily="18" charset="0"/>
                        </a:rPr>
                        <a:t>Тип значения</a:t>
                      </a:r>
                    </a:p>
                  </a:txBody>
                  <a:tcPr marL="81110" marR="81110" marT="60833" marB="60833"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5">
                        <a:lumMod val="60000"/>
                        <a:lumOff val="40000"/>
                      </a:schemeClr>
                    </a:solidFill>
                  </a:tcPr>
                </a:tc>
                <a:tc>
                  <a:txBody>
                    <a:bodyPr/>
                    <a:lstStyle/>
                    <a:p>
                      <a:pPr algn="l" fontAlgn="b"/>
                      <a:r>
                        <a:rPr lang="ru-RU" sz="1400" b="1" kern="1200" dirty="0">
                          <a:solidFill>
                            <a:schemeClr val="tx1"/>
                          </a:solidFill>
                          <a:effectLst/>
                          <a:latin typeface="Times New Roman" pitchFamily="18" charset="0"/>
                          <a:ea typeface="+mn-ea"/>
                          <a:cs typeface="Times New Roman" pitchFamily="18" charset="0"/>
                        </a:rPr>
                        <a:t>Категория</a:t>
                      </a:r>
                    </a:p>
                  </a:txBody>
                  <a:tcPr marL="81110" marR="81110" marT="60833" marB="60833"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5">
                        <a:lumMod val="60000"/>
                        <a:lumOff val="40000"/>
                      </a:schemeClr>
                    </a:solidFill>
                  </a:tcPr>
                </a:tc>
              </a:tr>
              <a:tr h="357473">
                <a:tc>
                  <a:txBody>
                    <a:bodyPr/>
                    <a:lstStyle/>
                    <a:p>
                      <a:pPr fontAlgn="t"/>
                      <a:r>
                        <a:rPr lang="en-US" sz="1400" u="none" strike="noStrike" dirty="0" err="1">
                          <a:effectLst/>
                          <a:hlinkClick r:id="rId2"/>
                        </a:rPr>
                        <a:t>bool</a:t>
                      </a:r>
                      <a:endParaRPr lang="en-US"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en-US" sz="1400" dirty="0">
                          <a:effectLst/>
                        </a:rPr>
                        <a:t>Boolean</a:t>
                      </a: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585129">
                <a:tc>
                  <a:txBody>
                    <a:bodyPr/>
                    <a:lstStyle/>
                    <a:p>
                      <a:pPr fontAlgn="t"/>
                      <a:r>
                        <a:rPr lang="en-US" sz="1400" u="none" strike="noStrike" dirty="0">
                          <a:effectLst/>
                          <a:hlinkClick r:id="rId3"/>
                        </a:rPr>
                        <a:t>byte</a:t>
                      </a:r>
                      <a:endParaRPr lang="en-US"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Без знака, числовой, </a:t>
                      </a:r>
                      <a:r>
                        <a:rPr lang="ru-RU" sz="1400" u="sng" dirty="0">
                          <a:effectLst/>
                          <a:hlinkClick r:id="rId4"/>
                        </a:rPr>
                        <a:t>целочисленный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585129">
                <a:tc>
                  <a:txBody>
                    <a:bodyPr/>
                    <a:lstStyle/>
                    <a:p>
                      <a:pPr fontAlgn="t"/>
                      <a:r>
                        <a:rPr lang="en-US" sz="1400" u="none" strike="noStrike">
                          <a:effectLst/>
                          <a:hlinkClick r:id="rId5"/>
                        </a:rPr>
                        <a:t>char</a:t>
                      </a:r>
                      <a:endParaRPr lang="en-US" sz="140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Без знака, числовой, </a:t>
                      </a:r>
                      <a:r>
                        <a:rPr lang="ru-RU" sz="1400" u="none" strike="noStrike" dirty="0">
                          <a:effectLst/>
                          <a:hlinkClick r:id="rId4"/>
                        </a:rPr>
                        <a:t>целочисленный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585129">
                <a:tc>
                  <a:txBody>
                    <a:bodyPr/>
                    <a:lstStyle/>
                    <a:p>
                      <a:pPr fontAlgn="t"/>
                      <a:r>
                        <a:rPr lang="en-US" sz="1400" u="none" strike="noStrike">
                          <a:effectLst/>
                          <a:hlinkClick r:id="rId6"/>
                        </a:rPr>
                        <a:t>decimal</a:t>
                      </a:r>
                      <a:endParaRPr lang="en-US" sz="140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Числовой, </a:t>
                      </a:r>
                      <a:r>
                        <a:rPr lang="ru-RU" sz="1400" u="none" strike="noStrike" dirty="0">
                          <a:effectLst/>
                          <a:hlinkClick r:id="rId7"/>
                        </a:rPr>
                        <a:t>с плавающей запятой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585129">
                <a:tc>
                  <a:txBody>
                    <a:bodyPr/>
                    <a:lstStyle/>
                    <a:p>
                      <a:pPr fontAlgn="t"/>
                      <a:r>
                        <a:rPr lang="en-US" sz="1400" u="none" strike="noStrike">
                          <a:effectLst/>
                          <a:hlinkClick r:id="rId8"/>
                        </a:rPr>
                        <a:t>double</a:t>
                      </a:r>
                      <a:endParaRPr lang="en-US" sz="140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Числовой, </a:t>
                      </a:r>
                      <a:r>
                        <a:rPr lang="ru-RU" sz="1400" u="none" strike="noStrike" dirty="0">
                          <a:effectLst/>
                          <a:hlinkClick r:id="rId7"/>
                        </a:rPr>
                        <a:t>с плавающей запятой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357473">
                <a:tc>
                  <a:txBody>
                    <a:bodyPr/>
                    <a:lstStyle/>
                    <a:p>
                      <a:pPr fontAlgn="t"/>
                      <a:r>
                        <a:rPr lang="en-US" sz="1400" u="none" strike="noStrike">
                          <a:effectLst/>
                          <a:hlinkClick r:id="rId9"/>
                        </a:rPr>
                        <a:t>enum</a:t>
                      </a:r>
                      <a:endParaRPr lang="en-US" sz="140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Перечисление</a:t>
                      </a: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585129">
                <a:tc>
                  <a:txBody>
                    <a:bodyPr/>
                    <a:lstStyle/>
                    <a:p>
                      <a:pPr fontAlgn="t"/>
                      <a:r>
                        <a:rPr lang="en-US" sz="1400" u="none" strike="noStrike">
                          <a:effectLst/>
                          <a:hlinkClick r:id="rId10"/>
                        </a:rPr>
                        <a:t>float</a:t>
                      </a:r>
                      <a:endParaRPr lang="en-US" sz="140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Числовой, </a:t>
                      </a:r>
                      <a:r>
                        <a:rPr lang="ru-RU" sz="1400" u="none" strike="noStrike" dirty="0">
                          <a:effectLst/>
                          <a:hlinkClick r:id="rId7"/>
                        </a:rPr>
                        <a:t>с плавающей запятой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585129">
                <a:tc>
                  <a:txBody>
                    <a:bodyPr/>
                    <a:lstStyle/>
                    <a:p>
                      <a:pPr fontAlgn="t"/>
                      <a:r>
                        <a:rPr lang="en-US" sz="1400" u="none" strike="noStrike">
                          <a:effectLst/>
                          <a:hlinkClick r:id="rId11"/>
                        </a:rPr>
                        <a:t>int</a:t>
                      </a:r>
                      <a:endParaRPr lang="en-US" sz="140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Со знаком, числовой, </a:t>
                      </a:r>
                      <a:r>
                        <a:rPr lang="ru-RU" sz="1400" u="none" strike="noStrike" dirty="0">
                          <a:effectLst/>
                          <a:hlinkClick r:id="rId4"/>
                        </a:rPr>
                        <a:t>целочисленный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585129">
                <a:tc>
                  <a:txBody>
                    <a:bodyPr/>
                    <a:lstStyle/>
                    <a:p>
                      <a:pPr fontAlgn="t"/>
                      <a:r>
                        <a:rPr lang="en-US" sz="1400" u="none" strike="noStrike">
                          <a:effectLst/>
                          <a:hlinkClick r:id="rId12"/>
                        </a:rPr>
                        <a:t>long</a:t>
                      </a:r>
                      <a:endParaRPr lang="en-US" sz="140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Со знаком, числовой, </a:t>
                      </a:r>
                      <a:r>
                        <a:rPr lang="ru-RU" sz="1400" u="none" strike="noStrike" dirty="0">
                          <a:effectLst/>
                          <a:hlinkClick r:id="rId4"/>
                        </a:rPr>
                        <a:t>целочисленный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3438647658"/>
              </p:ext>
            </p:extLst>
          </p:nvPr>
        </p:nvGraphicFramePr>
        <p:xfrm>
          <a:off x="4788024" y="990020"/>
          <a:ext cx="3816424" cy="5319301"/>
        </p:xfrm>
        <a:graphic>
          <a:graphicData uri="http://schemas.openxmlformats.org/drawingml/2006/table">
            <a:tbl>
              <a:tblPr/>
              <a:tblGrid>
                <a:gridCol w="1197309"/>
                <a:gridCol w="2619115"/>
              </a:tblGrid>
              <a:tr h="583003">
                <a:tc>
                  <a:txBody>
                    <a:bodyPr/>
                    <a:lstStyle/>
                    <a:p>
                      <a:pPr algn="l" fontAlgn="b"/>
                      <a:r>
                        <a:rPr lang="ru-RU" sz="1400" b="1" dirty="0">
                          <a:effectLst/>
                          <a:latin typeface="Times New Roman" pitchFamily="18" charset="0"/>
                          <a:cs typeface="Times New Roman" pitchFamily="18" charset="0"/>
                        </a:rPr>
                        <a:t>Тип значения</a:t>
                      </a:r>
                    </a:p>
                  </a:txBody>
                  <a:tcPr marL="81110" marR="81110" marT="60833" marB="60833"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5">
                        <a:lumMod val="60000"/>
                        <a:lumOff val="40000"/>
                      </a:schemeClr>
                    </a:solidFill>
                  </a:tcPr>
                </a:tc>
                <a:tc>
                  <a:txBody>
                    <a:bodyPr/>
                    <a:lstStyle/>
                    <a:p>
                      <a:pPr algn="l" fontAlgn="b"/>
                      <a:r>
                        <a:rPr lang="ru-RU" sz="1400" b="1" dirty="0">
                          <a:effectLst/>
                          <a:latin typeface="Times New Roman" pitchFamily="18" charset="0"/>
                          <a:cs typeface="Times New Roman" pitchFamily="18" charset="0"/>
                        </a:rPr>
                        <a:t>Категория</a:t>
                      </a:r>
                    </a:p>
                  </a:txBody>
                  <a:tcPr marL="81110" marR="81110" marT="60833" marB="60833" anchor="b">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chemeClr val="accent5">
                        <a:lumMod val="60000"/>
                        <a:lumOff val="40000"/>
                      </a:schemeClr>
                    </a:solidFill>
                  </a:tcPr>
                </a:tc>
              </a:tr>
              <a:tr h="689121">
                <a:tc>
                  <a:txBody>
                    <a:bodyPr/>
                    <a:lstStyle/>
                    <a:p>
                      <a:pPr fontAlgn="t"/>
                      <a:r>
                        <a:rPr lang="en-US" sz="1400" u="none" strike="noStrike" dirty="0" err="1">
                          <a:effectLst/>
                          <a:hlinkClick r:id="rId13"/>
                        </a:rPr>
                        <a:t>sbyte</a:t>
                      </a:r>
                      <a:endParaRPr lang="en-US"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Со знаком, числовой, </a:t>
                      </a:r>
                      <a:r>
                        <a:rPr lang="ru-RU" sz="1400" u="none" strike="noStrike" dirty="0">
                          <a:effectLst/>
                          <a:hlinkClick r:id="rId4"/>
                        </a:rPr>
                        <a:t>целочисленный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689121">
                <a:tc>
                  <a:txBody>
                    <a:bodyPr/>
                    <a:lstStyle/>
                    <a:p>
                      <a:pPr fontAlgn="t"/>
                      <a:r>
                        <a:rPr lang="en-US" sz="1400" u="none" strike="noStrike">
                          <a:effectLst/>
                          <a:hlinkClick r:id="rId14"/>
                        </a:rPr>
                        <a:t>short</a:t>
                      </a:r>
                      <a:endParaRPr lang="en-US" sz="140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rPr>
                        <a:t>Со знаком, числовой, </a:t>
                      </a:r>
                      <a:r>
                        <a:rPr lang="ru-RU" sz="1400" u="none" strike="noStrike" dirty="0">
                          <a:effectLst/>
                          <a:hlinkClick r:id="rId4"/>
                        </a:rPr>
                        <a:t>целочисленный</a:t>
                      </a:r>
                      <a:endParaRPr lang="ru-RU" sz="1400" dirty="0">
                        <a:effectLst/>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957237">
                <a:tc>
                  <a:txBody>
                    <a:bodyPr/>
                    <a:lstStyle/>
                    <a:p>
                      <a:pPr fontAlgn="t"/>
                      <a:r>
                        <a:rPr lang="en-US" sz="1400" u="none" strike="noStrike" dirty="0" err="1">
                          <a:effectLst/>
                          <a:latin typeface="Times New Roman" pitchFamily="18" charset="0"/>
                          <a:cs typeface="Times New Roman" pitchFamily="18" charset="0"/>
                          <a:hlinkClick r:id="rId15"/>
                        </a:rPr>
                        <a:t>struct</a:t>
                      </a:r>
                      <a:endParaRPr lang="en-US" sz="1400" dirty="0">
                        <a:effectLst/>
                        <a:latin typeface="Times New Roman" pitchFamily="18" charset="0"/>
                        <a:cs typeface="Times New Roman" pitchFamily="18" charset="0"/>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ru-RU" sz="1400" kern="1200" dirty="0" smtClean="0">
                          <a:solidFill>
                            <a:schemeClr val="tx1"/>
                          </a:solidFill>
                          <a:effectLst/>
                          <a:latin typeface="Times New Roman" pitchFamily="18" charset="0"/>
                          <a:ea typeface="+mn-ea"/>
                          <a:cs typeface="Times New Roman" pitchFamily="18" charset="0"/>
                        </a:rPr>
                        <a:t>Определяемая пользователем структура</a:t>
                      </a:r>
                    </a:p>
                    <a:p>
                      <a:pPr fontAlgn="t"/>
                      <a:endParaRPr lang="en-US" sz="1400" dirty="0">
                        <a:effectLst/>
                        <a:latin typeface="Times New Roman" pitchFamily="18" charset="0"/>
                        <a:cs typeface="Times New Roman" pitchFamily="18" charset="0"/>
                      </a:endParaRPr>
                    </a:p>
                  </a:txBody>
                  <a:tcPr marL="81110" marR="81110" marT="60833" marB="60833">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800273">
                <a:tc>
                  <a:txBody>
                    <a:bodyPr/>
                    <a:lstStyle/>
                    <a:p>
                      <a:pPr fontAlgn="t"/>
                      <a:r>
                        <a:rPr lang="en-US" sz="1400" u="none" strike="noStrike" dirty="0" err="1">
                          <a:effectLst/>
                          <a:latin typeface="Times New Roman" pitchFamily="18" charset="0"/>
                          <a:cs typeface="Times New Roman" pitchFamily="18" charset="0"/>
                          <a:hlinkClick r:id="rId16"/>
                        </a:rPr>
                        <a:t>uint</a:t>
                      </a:r>
                      <a:endParaRPr lang="en-US" sz="1400" dirty="0">
                        <a:effectLst/>
                        <a:latin typeface="Times New Roman" pitchFamily="18" charset="0"/>
                        <a:cs typeface="Times New Roman" pitchFamily="18" charset="0"/>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latin typeface="Times New Roman" pitchFamily="18" charset="0"/>
                          <a:cs typeface="Times New Roman" pitchFamily="18" charset="0"/>
                        </a:rPr>
                        <a:t>Без знака, числовой, </a:t>
                      </a:r>
                      <a:r>
                        <a:rPr lang="ru-RU" sz="1400" u="none" strike="noStrike" dirty="0">
                          <a:effectLst/>
                          <a:latin typeface="Times New Roman" pitchFamily="18" charset="0"/>
                          <a:cs typeface="Times New Roman" pitchFamily="18" charset="0"/>
                          <a:hlinkClick r:id="rId4"/>
                        </a:rPr>
                        <a:t>целочисленный</a:t>
                      </a:r>
                      <a:endParaRPr lang="ru-RU" sz="1400" dirty="0">
                        <a:effectLst/>
                        <a:latin typeface="Times New Roman" pitchFamily="18" charset="0"/>
                        <a:cs typeface="Times New Roman" pitchFamily="18" charset="0"/>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800273">
                <a:tc>
                  <a:txBody>
                    <a:bodyPr/>
                    <a:lstStyle/>
                    <a:p>
                      <a:pPr fontAlgn="t"/>
                      <a:r>
                        <a:rPr lang="en-US" sz="1400" u="none" strike="noStrike" dirty="0" err="1">
                          <a:effectLst/>
                          <a:latin typeface="Times New Roman" pitchFamily="18" charset="0"/>
                          <a:cs typeface="Times New Roman" pitchFamily="18" charset="0"/>
                          <a:hlinkClick r:id="rId17"/>
                        </a:rPr>
                        <a:t>ulong</a:t>
                      </a:r>
                      <a:endParaRPr lang="en-US" sz="1400" dirty="0">
                        <a:effectLst/>
                        <a:latin typeface="Times New Roman" pitchFamily="18" charset="0"/>
                        <a:cs typeface="Times New Roman" pitchFamily="18" charset="0"/>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latin typeface="Times New Roman" pitchFamily="18" charset="0"/>
                          <a:cs typeface="Times New Roman" pitchFamily="18" charset="0"/>
                        </a:rPr>
                        <a:t>Без знака, числовой, </a:t>
                      </a:r>
                      <a:r>
                        <a:rPr lang="ru-RU" sz="1400" u="none" strike="noStrike" dirty="0">
                          <a:effectLst/>
                          <a:latin typeface="Times New Roman" pitchFamily="18" charset="0"/>
                          <a:cs typeface="Times New Roman" pitchFamily="18" charset="0"/>
                          <a:hlinkClick r:id="rId4"/>
                        </a:rPr>
                        <a:t>целочисленный</a:t>
                      </a:r>
                      <a:endParaRPr lang="ru-RU" sz="1400" dirty="0">
                        <a:effectLst/>
                        <a:latin typeface="Times New Roman" pitchFamily="18" charset="0"/>
                        <a:cs typeface="Times New Roman" pitchFamily="18" charset="0"/>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r h="800273">
                <a:tc>
                  <a:txBody>
                    <a:bodyPr/>
                    <a:lstStyle/>
                    <a:p>
                      <a:pPr fontAlgn="t"/>
                      <a:r>
                        <a:rPr lang="en-US" sz="1400" u="none" strike="noStrike" dirty="0" err="1">
                          <a:effectLst/>
                          <a:latin typeface="Times New Roman" pitchFamily="18" charset="0"/>
                          <a:cs typeface="Times New Roman" pitchFamily="18" charset="0"/>
                          <a:hlinkClick r:id="rId18"/>
                        </a:rPr>
                        <a:t>ushort</a:t>
                      </a:r>
                      <a:endParaRPr lang="en-US" sz="1400" dirty="0">
                        <a:effectLst/>
                        <a:latin typeface="Times New Roman" pitchFamily="18" charset="0"/>
                        <a:cs typeface="Times New Roman" pitchFamily="18" charset="0"/>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c>
                  <a:txBody>
                    <a:bodyPr/>
                    <a:lstStyle/>
                    <a:p>
                      <a:pPr fontAlgn="t"/>
                      <a:r>
                        <a:rPr lang="ru-RU" sz="1400" dirty="0">
                          <a:effectLst/>
                          <a:latin typeface="Times New Roman" pitchFamily="18" charset="0"/>
                          <a:cs typeface="Times New Roman" pitchFamily="18" charset="0"/>
                        </a:rPr>
                        <a:t>Без знака, числовой, </a:t>
                      </a:r>
                      <a:r>
                        <a:rPr lang="ru-RU" sz="1400" u="sng" dirty="0">
                          <a:effectLst/>
                          <a:latin typeface="Times New Roman" pitchFamily="18" charset="0"/>
                          <a:cs typeface="Times New Roman" pitchFamily="18" charset="0"/>
                          <a:hlinkClick r:id="rId4"/>
                        </a:rPr>
                        <a:t>целочисленный</a:t>
                      </a:r>
                      <a:endParaRPr lang="ru-RU" sz="1400" dirty="0">
                        <a:effectLst/>
                        <a:latin typeface="Times New Roman" pitchFamily="18" charset="0"/>
                        <a:cs typeface="Times New Roman" pitchFamily="18" charset="0"/>
                      </a:endParaRPr>
                    </a:p>
                  </a:txBody>
                  <a:tcPr marL="140078" marR="140078" marT="105059" marB="105059">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9525" cap="flat" cmpd="sng" algn="ctr">
                      <a:solidFill>
                        <a:srgbClr val="E3E3E3"/>
                      </a:solidFill>
                      <a:prstDash val="solid"/>
                      <a:round/>
                      <a:headEnd type="none" w="med" len="med"/>
                      <a:tailEnd type="none" w="med" len="med"/>
                    </a:lnT>
                    <a:lnB w="9525" cap="flat" cmpd="sng" algn="ctr">
                      <a:solidFill>
                        <a:srgbClr val="E3E3E3"/>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935009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4197" y="548680"/>
            <a:ext cx="3430747" cy="369332"/>
          </a:xfrm>
          <a:prstGeom prst="rect">
            <a:avLst/>
          </a:prstGeom>
        </p:spPr>
        <p:txBody>
          <a:bodyPr wrap="none">
            <a:spAutoFit/>
          </a:bodyPr>
          <a:lstStyle/>
          <a:p>
            <a:r>
              <a:rPr lang="ru-RU" b="1" dirty="0"/>
              <a:t>Инициализация типов значений</a:t>
            </a:r>
          </a:p>
        </p:txBody>
      </p:sp>
      <p:sp>
        <p:nvSpPr>
          <p:cNvPr id="4" name="Прямоугольник 3"/>
          <p:cNvSpPr/>
          <p:nvPr/>
        </p:nvSpPr>
        <p:spPr>
          <a:xfrm>
            <a:off x="491868" y="836712"/>
            <a:ext cx="8208912" cy="1631216"/>
          </a:xfrm>
          <a:prstGeom prst="rect">
            <a:avLst/>
          </a:prstGeom>
        </p:spPr>
        <p:txBody>
          <a:bodyPr wrap="square">
            <a:spAutoFit/>
          </a:bodyPr>
          <a:lstStyle/>
          <a:p>
            <a:pPr indent="457200"/>
            <a:r>
              <a:rPr lang="ru-RU" sz="2000" dirty="0">
                <a:latin typeface="Times New Roman" pitchFamily="18" charset="0"/>
                <a:cs typeface="Times New Roman" pitchFamily="18" charset="0"/>
              </a:rPr>
              <a:t>В языке C# локальные переменные необходимо инициализировать перед использованием. </a:t>
            </a:r>
            <a:endParaRPr lang="en-US" sz="2000" dirty="0" smtClean="0">
              <a:latin typeface="Times New Roman" pitchFamily="18" charset="0"/>
              <a:cs typeface="Times New Roman" pitchFamily="18" charset="0"/>
            </a:endParaRPr>
          </a:p>
          <a:p>
            <a:pPr indent="457200"/>
            <a:r>
              <a:rPr lang="ru-RU" sz="2000" dirty="0" smtClean="0">
                <a:latin typeface="Times New Roman" pitchFamily="18" charset="0"/>
                <a:cs typeface="Times New Roman" pitchFamily="18" charset="0"/>
              </a:rPr>
              <a:t>Например</a:t>
            </a:r>
            <a:r>
              <a:rPr lang="ru-RU" sz="2000" dirty="0">
                <a:latin typeface="Times New Roman" pitchFamily="18" charset="0"/>
                <a:cs typeface="Times New Roman" pitchFamily="18" charset="0"/>
              </a:rPr>
              <a:t>, можно объявить локальную переменную без инициализации, как показано в следующем примере</a:t>
            </a:r>
            <a:r>
              <a:rPr lang="ru-RU"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r>
              <a:rPr lang="en-US" sz="2000" b="1" dirty="0" err="1">
                <a:solidFill>
                  <a:srgbClr val="2222F0"/>
                </a:solidFill>
              </a:rPr>
              <a:t>int</a:t>
            </a:r>
            <a:r>
              <a:rPr lang="en-US" sz="2000" b="1" dirty="0">
                <a:solidFill>
                  <a:srgbClr val="2222F0"/>
                </a:solidFill>
              </a:rPr>
              <a:t> </a:t>
            </a:r>
            <a:r>
              <a:rPr lang="en-US" sz="2000" b="1" dirty="0" smtClean="0">
                <a:solidFill>
                  <a:srgbClr val="2222F0"/>
                </a:solidFill>
              </a:rPr>
              <a:t> </a:t>
            </a:r>
            <a:r>
              <a:rPr lang="en-US" sz="2000" b="1" dirty="0" err="1" smtClean="0">
                <a:solidFill>
                  <a:srgbClr val="2222F0"/>
                </a:solidFill>
              </a:rPr>
              <a:t>myInt</a:t>
            </a:r>
            <a:r>
              <a:rPr lang="en-US" sz="2000" b="1" dirty="0">
                <a:solidFill>
                  <a:srgbClr val="2222F0"/>
                </a:solidFill>
              </a:rPr>
              <a:t>; </a:t>
            </a:r>
            <a:endParaRPr lang="en-US" sz="2000" b="1" dirty="0" smtClean="0">
              <a:solidFill>
                <a:srgbClr val="2222F0"/>
              </a:solidFill>
            </a:endParaRPr>
          </a:p>
          <a:p>
            <a:pPr indent="457200"/>
            <a:r>
              <a:rPr lang="ru-RU" sz="2000" dirty="0" smtClean="0">
                <a:latin typeface="Times New Roman" pitchFamily="18" charset="0"/>
                <a:cs typeface="Times New Roman" pitchFamily="18" charset="0"/>
              </a:rPr>
              <a:t>Тем </a:t>
            </a:r>
            <a:r>
              <a:rPr lang="ru-RU" sz="2000" dirty="0">
                <a:latin typeface="Times New Roman" pitchFamily="18" charset="0"/>
                <a:cs typeface="Times New Roman" pitchFamily="18" charset="0"/>
              </a:rPr>
              <a:t>не менее использовать ее до инициализации </a:t>
            </a:r>
            <a:r>
              <a:rPr lang="ru-RU" sz="2000" dirty="0" smtClean="0">
                <a:latin typeface="Times New Roman" pitchFamily="18" charset="0"/>
                <a:cs typeface="Times New Roman" pitchFamily="18" charset="0"/>
              </a:rPr>
              <a:t>нельзя. </a:t>
            </a:r>
            <a:endParaRPr lang="ru-RU" sz="2000" b="1" dirty="0">
              <a:solidFill>
                <a:srgbClr val="2222F0"/>
              </a:solidFill>
              <a:latin typeface="Times New Roman" pitchFamily="18" charset="0"/>
              <a:cs typeface="Times New Roman" pitchFamily="18" charset="0"/>
            </a:endParaRPr>
          </a:p>
        </p:txBody>
      </p:sp>
      <p:sp>
        <p:nvSpPr>
          <p:cNvPr id="5" name="Прямоугольник 4"/>
          <p:cNvSpPr/>
          <p:nvPr/>
        </p:nvSpPr>
        <p:spPr>
          <a:xfrm>
            <a:off x="347853" y="17275"/>
            <a:ext cx="8496943" cy="461665"/>
          </a:xfrm>
          <a:prstGeom prst="rect">
            <a:avLst/>
          </a:prstGeom>
        </p:spPr>
        <p:txBody>
          <a:bodyPr wrap="square">
            <a:spAutoFit/>
          </a:bodyPr>
          <a:lstStyle/>
          <a:p>
            <a:pPr algn="ctr"/>
            <a:r>
              <a:rPr lang="ru-RU" sz="2400" b="1" dirty="0" err="1" smtClean="0">
                <a:latin typeface="Times New Roman" pitchFamily="18" charset="0"/>
                <a:cs typeface="Times New Roman" pitchFamily="18" charset="0"/>
              </a:rPr>
              <a:t>Типтер</a:t>
            </a:r>
            <a:r>
              <a:rPr lang="kk-KZ"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мен  </a:t>
            </a:r>
            <a:r>
              <a:rPr lang="ru-RU" sz="2400" b="1" dirty="0" err="1" smtClean="0">
                <a:latin typeface="Times New Roman" pitchFamily="18" charset="0"/>
                <a:cs typeface="Times New Roman" pitchFamily="18" charset="0"/>
              </a:rPr>
              <a:t>айнымалылар</a:t>
            </a:r>
            <a:endParaRPr lang="ru-RU" sz="2400" b="1" dirty="0">
              <a:latin typeface="Times New Roman" pitchFamily="18" charset="0"/>
              <a:cs typeface="Times New Roman"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340857066"/>
              </p:ext>
            </p:extLst>
          </p:nvPr>
        </p:nvGraphicFramePr>
        <p:xfrm>
          <a:off x="635884" y="2420888"/>
          <a:ext cx="8208912" cy="1748624"/>
        </p:xfrm>
        <a:graphic>
          <a:graphicData uri="http://schemas.openxmlformats.org/drawingml/2006/table">
            <a:tbl>
              <a:tblPr firstRow="1" bandRow="1">
                <a:tableStyleId>{5C22544A-7EE6-4342-B048-85BDC9FD1C3A}</a:tableStyleId>
              </a:tblPr>
              <a:tblGrid>
                <a:gridCol w="4104456"/>
                <a:gridCol w="4104456"/>
              </a:tblGrid>
              <a:tr h="50130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kern="1200" dirty="0" smtClean="0">
                          <a:solidFill>
                            <a:schemeClr val="tx1"/>
                          </a:solidFill>
                          <a:effectLst/>
                          <a:latin typeface="+mn-lt"/>
                          <a:ea typeface="+mn-ea"/>
                          <a:cs typeface="+mn-cs"/>
                        </a:rPr>
                        <a:t>Для инициализации локальной переменной можно использовать следующие эквивалентные инструкций:</a:t>
                      </a:r>
                      <a:endParaRPr lang="ru-RU" sz="1800" b="1" kern="1200" dirty="0">
                        <a:solidFill>
                          <a:srgbClr val="2222F0"/>
                        </a:solidFill>
                        <a:latin typeface="+mn-lt"/>
                        <a:ea typeface="+mn-ea"/>
                        <a:cs typeface="+mn-cs"/>
                      </a:endParaRPr>
                    </a:p>
                  </a:txBody>
                  <a:tcPr>
                    <a:solidFill>
                      <a:schemeClr val="tx2">
                        <a:lumMod val="40000"/>
                        <a:lumOff val="60000"/>
                      </a:schemeClr>
                    </a:solidFill>
                  </a:tcPr>
                </a:tc>
                <a:tc hMerge="1">
                  <a:txBody>
                    <a:bodyPr/>
                    <a:lstStyle/>
                    <a:p>
                      <a:pPr marL="0" indent="457200" algn="l" defTabSz="914400" rtl="0" eaLnBrk="1" latinLnBrk="0" hangingPunct="1"/>
                      <a:endParaRPr lang="ru-RU" sz="1800" b="1" i="0" kern="1200" dirty="0">
                        <a:solidFill>
                          <a:srgbClr val="2222F0"/>
                        </a:solidFill>
                        <a:effectLst/>
                        <a:latin typeface="+mn-lt"/>
                        <a:ea typeface="+mn-ea"/>
                        <a:cs typeface="+mn-cs"/>
                      </a:endParaRPr>
                    </a:p>
                  </a:txBody>
                  <a:tcPr>
                    <a:solidFill>
                      <a:schemeClr val="tx2">
                        <a:lumMod val="40000"/>
                        <a:lumOff val="60000"/>
                      </a:schemeClr>
                    </a:solidFill>
                  </a:tcPr>
                </a:tc>
              </a:tr>
              <a:tr h="1108544">
                <a:tc>
                  <a:txBody>
                    <a:bodyPr/>
                    <a:lstStyle/>
                    <a:p>
                      <a:pPr marL="0" algn="l" defTabSz="914400" rtl="0" eaLnBrk="1" latinLnBrk="0" hangingPunct="1"/>
                      <a:r>
                        <a:rPr lang="en-US" sz="1800" b="1" i="0" kern="1200" dirty="0" err="1" smtClean="0">
                          <a:solidFill>
                            <a:srgbClr val="2222F0"/>
                          </a:solidFill>
                          <a:effectLst/>
                          <a:latin typeface="+mn-lt"/>
                          <a:ea typeface="+mn-ea"/>
                          <a:cs typeface="+mn-cs"/>
                        </a:rPr>
                        <a:t>myInt</a:t>
                      </a:r>
                      <a:r>
                        <a:rPr lang="en-US" sz="1800" b="1" i="0" kern="1200" dirty="0" smtClean="0">
                          <a:solidFill>
                            <a:srgbClr val="2222F0"/>
                          </a:solidFill>
                          <a:effectLst/>
                          <a:latin typeface="+mn-lt"/>
                          <a:ea typeface="+mn-ea"/>
                          <a:cs typeface="+mn-cs"/>
                        </a:rPr>
                        <a:t> = new </a:t>
                      </a:r>
                      <a:r>
                        <a:rPr lang="en-US" sz="1800" b="1" i="0" kern="1200" dirty="0" err="1" smtClean="0">
                          <a:solidFill>
                            <a:srgbClr val="2222F0"/>
                          </a:solidFill>
                          <a:effectLst/>
                          <a:latin typeface="+mn-lt"/>
                          <a:ea typeface="+mn-ea"/>
                          <a:cs typeface="+mn-cs"/>
                        </a:rPr>
                        <a:t>int</a:t>
                      </a:r>
                      <a:r>
                        <a:rPr lang="en-US" sz="1800" b="1" i="0" kern="1200" dirty="0" smtClean="0">
                          <a:solidFill>
                            <a:srgbClr val="2222F0"/>
                          </a:solidFill>
                          <a:effectLst/>
                          <a:latin typeface="+mn-lt"/>
                          <a:ea typeface="+mn-ea"/>
                          <a:cs typeface="+mn-cs"/>
                        </a:rPr>
                        <a:t>(); </a:t>
                      </a:r>
                    </a:p>
                    <a:p>
                      <a:pPr marL="0" algn="l" defTabSz="914400" rtl="0" eaLnBrk="1" latinLnBrk="0" hangingPunct="1"/>
                      <a:r>
                        <a:rPr lang="en-US" sz="1800" b="1" i="0" kern="1200" dirty="0" smtClean="0">
                          <a:solidFill>
                            <a:srgbClr val="2222F0"/>
                          </a:solidFill>
                          <a:effectLst/>
                          <a:latin typeface="+mn-lt"/>
                          <a:ea typeface="+mn-ea"/>
                          <a:cs typeface="+mn-cs"/>
                        </a:rPr>
                        <a:t>// Invoke default constructor for </a:t>
                      </a:r>
                      <a:r>
                        <a:rPr lang="en-US" sz="1800" b="1" i="0" kern="1200" dirty="0" err="1" smtClean="0">
                          <a:solidFill>
                            <a:srgbClr val="2222F0"/>
                          </a:solidFill>
                          <a:effectLst/>
                          <a:latin typeface="+mn-lt"/>
                          <a:ea typeface="+mn-ea"/>
                          <a:cs typeface="+mn-cs"/>
                        </a:rPr>
                        <a:t>int</a:t>
                      </a:r>
                      <a:r>
                        <a:rPr lang="en-US" sz="1800" b="1" i="0" kern="1200" dirty="0" smtClean="0">
                          <a:solidFill>
                            <a:srgbClr val="2222F0"/>
                          </a:solidFill>
                          <a:effectLst/>
                          <a:latin typeface="+mn-lt"/>
                          <a:ea typeface="+mn-ea"/>
                          <a:cs typeface="+mn-cs"/>
                        </a:rPr>
                        <a:t> type. </a:t>
                      </a:r>
                      <a:endParaRPr lang="ru-RU" sz="1800" b="1" kern="1200" dirty="0">
                        <a:solidFill>
                          <a:srgbClr val="2222F0"/>
                        </a:solidFill>
                        <a:latin typeface="+mn-lt"/>
                        <a:ea typeface="+mn-ea"/>
                        <a:cs typeface="+mn-cs"/>
                      </a:endParaRPr>
                    </a:p>
                  </a:txBody>
                  <a:tcPr>
                    <a:solidFill>
                      <a:schemeClr val="tx2">
                        <a:lumMod val="40000"/>
                        <a:lumOff val="60000"/>
                      </a:schemeClr>
                    </a:solidFill>
                  </a:tcPr>
                </a:tc>
                <a:tc>
                  <a:txBody>
                    <a:bodyPr/>
                    <a:lstStyle/>
                    <a:p>
                      <a:pPr marL="0" indent="0" algn="l" defTabSz="914400" rtl="0" eaLnBrk="1" latinLnBrk="0" hangingPunct="1"/>
                      <a:r>
                        <a:rPr lang="en-US" sz="1800" b="1" i="0" kern="1200" smtClean="0">
                          <a:solidFill>
                            <a:srgbClr val="2222F0"/>
                          </a:solidFill>
                          <a:effectLst/>
                          <a:latin typeface="+mn-lt"/>
                          <a:ea typeface="+mn-ea"/>
                          <a:cs typeface="+mn-cs"/>
                        </a:rPr>
                        <a:t>myInt = 0; </a:t>
                      </a:r>
                    </a:p>
                    <a:p>
                      <a:pPr marL="0" indent="0" algn="l" defTabSz="914400" rtl="0" eaLnBrk="1" latinLnBrk="0" hangingPunct="1"/>
                      <a:r>
                        <a:rPr lang="en-US" sz="1800" b="1" i="0" kern="1200" smtClean="0">
                          <a:solidFill>
                            <a:srgbClr val="2222F0"/>
                          </a:solidFill>
                          <a:effectLst/>
                          <a:latin typeface="+mn-lt"/>
                          <a:ea typeface="+mn-ea"/>
                          <a:cs typeface="+mn-cs"/>
                        </a:rPr>
                        <a:t>// Assign an initial value, 0 in this example. </a:t>
                      </a:r>
                      <a:endParaRPr lang="ru-RU" sz="1800" b="1" i="0" kern="1200" dirty="0">
                        <a:solidFill>
                          <a:srgbClr val="2222F0"/>
                        </a:solidFill>
                        <a:effectLst/>
                        <a:latin typeface="+mn-lt"/>
                        <a:ea typeface="+mn-ea"/>
                        <a:cs typeface="+mn-cs"/>
                      </a:endParaRPr>
                    </a:p>
                  </a:txBody>
                  <a:tcPr>
                    <a:solidFill>
                      <a:schemeClr val="tx2">
                        <a:lumMod val="40000"/>
                        <a:lumOff val="60000"/>
                      </a:schemeClr>
                    </a:solidFill>
                  </a:tcPr>
                </a:tc>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138267587"/>
              </p:ext>
            </p:extLst>
          </p:nvPr>
        </p:nvGraphicFramePr>
        <p:xfrm>
          <a:off x="655439" y="4293096"/>
          <a:ext cx="8208912" cy="1981200"/>
        </p:xfrm>
        <a:graphic>
          <a:graphicData uri="http://schemas.openxmlformats.org/drawingml/2006/table">
            <a:tbl>
              <a:tblPr firstRow="1" bandRow="1">
                <a:tableStyleId>{5C22544A-7EE6-4342-B048-85BDC9FD1C3A}</a:tableStyleId>
              </a:tblPr>
              <a:tblGrid>
                <a:gridCol w="5703854"/>
                <a:gridCol w="2505058"/>
              </a:tblGrid>
              <a:tr h="50130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kern="1200" dirty="0" smtClean="0">
                          <a:solidFill>
                            <a:schemeClr val="tx1"/>
                          </a:solidFill>
                          <a:effectLst/>
                          <a:latin typeface="+mn-lt"/>
                          <a:ea typeface="+mn-ea"/>
                          <a:cs typeface="+mn-cs"/>
                        </a:rPr>
                        <a:t>При необходимости объявление и инициализация могут быть выполнены в одной инструкции, как показано в следующем примере:</a:t>
                      </a:r>
                      <a:endParaRPr lang="ru-RU" sz="1800" b="1" kern="1200" dirty="0">
                        <a:solidFill>
                          <a:schemeClr val="tx1"/>
                        </a:solidFill>
                        <a:latin typeface="+mn-lt"/>
                        <a:ea typeface="+mn-ea"/>
                        <a:cs typeface="+mn-cs"/>
                      </a:endParaRPr>
                    </a:p>
                  </a:txBody>
                  <a:tcPr>
                    <a:solidFill>
                      <a:schemeClr val="tx2">
                        <a:lumMod val="40000"/>
                        <a:lumOff val="60000"/>
                      </a:schemeClr>
                    </a:solidFill>
                  </a:tcPr>
                </a:tc>
                <a:tc hMerge="1">
                  <a:txBody>
                    <a:bodyPr/>
                    <a:lstStyle/>
                    <a:p>
                      <a:pPr marL="0" indent="457200" algn="l" defTabSz="914400" rtl="0" eaLnBrk="1" latinLnBrk="0" hangingPunct="1"/>
                      <a:endParaRPr lang="ru-RU" sz="1800" b="1" i="0" kern="1200" dirty="0">
                        <a:solidFill>
                          <a:srgbClr val="2222F0"/>
                        </a:solidFill>
                        <a:effectLst/>
                        <a:latin typeface="+mn-lt"/>
                        <a:ea typeface="+mn-ea"/>
                        <a:cs typeface="+mn-cs"/>
                      </a:endParaRPr>
                    </a:p>
                  </a:txBody>
                  <a:tcPr>
                    <a:solidFill>
                      <a:schemeClr val="tx2">
                        <a:lumMod val="40000"/>
                        <a:lumOff val="60000"/>
                      </a:schemeClr>
                    </a:solidFill>
                  </a:tcPr>
                </a:tc>
              </a:tr>
              <a:tr h="1108544">
                <a:tc>
                  <a:txBody>
                    <a:bodyPr/>
                    <a:lstStyle/>
                    <a:p>
                      <a:pPr marL="0" algn="l" defTabSz="914400" rtl="0" eaLnBrk="1" latinLnBrk="0" hangingPunct="1"/>
                      <a:r>
                        <a:rPr lang="en-US" sz="1800" b="1" i="0" kern="1200" dirty="0" err="1" smtClean="0">
                          <a:solidFill>
                            <a:srgbClr val="2222F0"/>
                          </a:solidFill>
                          <a:effectLst/>
                          <a:latin typeface="+mn-lt"/>
                          <a:ea typeface="+mn-ea"/>
                          <a:cs typeface="+mn-cs"/>
                        </a:rPr>
                        <a:t>int</a:t>
                      </a:r>
                      <a:r>
                        <a:rPr lang="en-US" sz="1800" b="1" i="0" kern="1200" dirty="0" smtClean="0">
                          <a:solidFill>
                            <a:srgbClr val="2222F0"/>
                          </a:solidFill>
                          <a:effectLst/>
                          <a:latin typeface="+mn-lt"/>
                          <a:ea typeface="+mn-ea"/>
                          <a:cs typeface="+mn-cs"/>
                        </a:rPr>
                        <a:t> </a:t>
                      </a:r>
                      <a:r>
                        <a:rPr lang="en-US" sz="1800" b="1" i="0" kern="1200" dirty="0" err="1" smtClean="0">
                          <a:solidFill>
                            <a:srgbClr val="2222F0"/>
                          </a:solidFill>
                          <a:effectLst/>
                          <a:latin typeface="+mn-lt"/>
                          <a:ea typeface="+mn-ea"/>
                          <a:cs typeface="+mn-cs"/>
                        </a:rPr>
                        <a:t>myInt</a:t>
                      </a:r>
                      <a:r>
                        <a:rPr lang="en-US" sz="1800" b="1" i="0" kern="1200" dirty="0" smtClean="0">
                          <a:solidFill>
                            <a:srgbClr val="2222F0"/>
                          </a:solidFill>
                          <a:effectLst/>
                          <a:latin typeface="+mn-lt"/>
                          <a:ea typeface="+mn-ea"/>
                          <a:cs typeface="+mn-cs"/>
                        </a:rPr>
                        <a:t> = new </a:t>
                      </a:r>
                      <a:r>
                        <a:rPr lang="en-US" sz="1800" b="1" i="0" kern="1200" dirty="0" err="1" smtClean="0">
                          <a:solidFill>
                            <a:srgbClr val="2222F0"/>
                          </a:solidFill>
                          <a:effectLst/>
                          <a:latin typeface="+mn-lt"/>
                          <a:ea typeface="+mn-ea"/>
                          <a:cs typeface="+mn-cs"/>
                        </a:rPr>
                        <a:t>int</a:t>
                      </a:r>
                      <a:r>
                        <a:rPr lang="en-US" sz="1800" b="1" i="0" kern="1200" dirty="0" smtClean="0">
                          <a:solidFill>
                            <a:srgbClr val="2222F0"/>
                          </a:solidFill>
                          <a:effectLst/>
                          <a:latin typeface="+mn-lt"/>
                          <a:ea typeface="+mn-ea"/>
                          <a:cs typeface="+mn-cs"/>
                        </a:rPr>
                        <a:t>(); </a:t>
                      </a:r>
                      <a:endParaRPr lang="ru-RU" sz="1800" b="1" i="0" kern="1200" dirty="0" smtClean="0">
                        <a:solidFill>
                          <a:srgbClr val="2222F0"/>
                        </a:solidFill>
                        <a:effectLst/>
                        <a:latin typeface="+mn-lt"/>
                        <a:ea typeface="+mn-ea"/>
                        <a:cs typeface="+mn-cs"/>
                      </a:endParaRPr>
                    </a:p>
                    <a:p>
                      <a:pPr marL="0" indent="457200" algn="l" defTabSz="914400" rtl="0" eaLnBrk="1" latinLnBrk="0" hangingPunct="1"/>
                      <a:r>
                        <a:rPr lang="ru-RU" sz="1600" b="0" i="0" kern="1200" dirty="0" smtClean="0">
                          <a:solidFill>
                            <a:schemeClr val="dk1"/>
                          </a:solidFill>
                          <a:effectLst/>
                          <a:latin typeface="+mn-lt"/>
                          <a:ea typeface="+mn-ea"/>
                          <a:cs typeface="+mn-cs"/>
                        </a:rPr>
                        <a:t>Инструкция </a:t>
                      </a:r>
                      <a:r>
                        <a:rPr lang="ru-RU" sz="1600" b="0" i="0" u="sng" kern="1200" dirty="0" err="1" smtClean="0">
                          <a:solidFill>
                            <a:schemeClr val="dk1"/>
                          </a:solidFill>
                          <a:effectLst/>
                          <a:latin typeface="+mn-lt"/>
                          <a:ea typeface="+mn-ea"/>
                          <a:cs typeface="+mn-cs"/>
                          <a:hlinkClick r:id="rId2"/>
                        </a:rPr>
                        <a:t>new</a:t>
                      </a:r>
                      <a:r>
                        <a:rPr lang="ru-RU" sz="1600" b="0" i="0" kern="1200" dirty="0" smtClean="0">
                          <a:solidFill>
                            <a:schemeClr val="dk1"/>
                          </a:solidFill>
                          <a:effectLst/>
                          <a:latin typeface="+mn-lt"/>
                          <a:ea typeface="+mn-ea"/>
                          <a:cs typeface="+mn-cs"/>
                        </a:rPr>
                        <a:t> вызывает конструктор по умолчанию для конкретного типа и присваивает переменной значение по умолчанию. В предыдущем примере конструктор по умолчанию присваивает значение 0 переменной </a:t>
                      </a:r>
                      <a:r>
                        <a:rPr lang="ru-RU" sz="1600" b="0" i="0" kern="1200" dirty="0" err="1" smtClean="0">
                          <a:solidFill>
                            <a:schemeClr val="dk1"/>
                          </a:solidFill>
                          <a:effectLst/>
                          <a:latin typeface="+mn-lt"/>
                          <a:ea typeface="+mn-ea"/>
                          <a:cs typeface="+mn-cs"/>
                        </a:rPr>
                        <a:t>myInt</a:t>
                      </a:r>
                      <a:r>
                        <a:rPr lang="ru-RU" sz="1600" b="0" i="0" kern="1200" dirty="0" smtClean="0">
                          <a:solidFill>
                            <a:schemeClr val="dk1"/>
                          </a:solidFill>
                          <a:effectLst/>
                          <a:latin typeface="+mn-lt"/>
                          <a:ea typeface="+mn-ea"/>
                          <a:cs typeface="+mn-cs"/>
                        </a:rPr>
                        <a:t>.</a:t>
                      </a:r>
                      <a:endParaRPr lang="ru-RU" sz="1600" b="1" i="0" kern="1200" dirty="0">
                        <a:solidFill>
                          <a:srgbClr val="2222F0"/>
                        </a:solidFill>
                        <a:effectLst/>
                        <a:latin typeface="+mn-lt"/>
                        <a:ea typeface="+mn-ea"/>
                        <a:cs typeface="+mn-cs"/>
                      </a:endParaRPr>
                    </a:p>
                  </a:txBody>
                  <a:tcPr>
                    <a:solidFill>
                      <a:schemeClr val="tx2">
                        <a:lumMod val="40000"/>
                        <a:lumOff val="60000"/>
                      </a:schemeClr>
                    </a:solidFill>
                  </a:tcPr>
                </a:tc>
                <a:tc>
                  <a:txBody>
                    <a:bodyPr/>
                    <a:lstStyle/>
                    <a:p>
                      <a:pPr marL="0" indent="0" algn="l" defTabSz="914400" rtl="0" eaLnBrk="1" latinLnBrk="0" hangingPunct="1"/>
                      <a:r>
                        <a:rPr lang="en-US" sz="1800" b="1" i="0" kern="1200" dirty="0" err="1" smtClean="0">
                          <a:solidFill>
                            <a:srgbClr val="2222F0"/>
                          </a:solidFill>
                          <a:effectLst/>
                          <a:latin typeface="+mn-lt"/>
                          <a:ea typeface="+mn-ea"/>
                          <a:cs typeface="+mn-cs"/>
                        </a:rPr>
                        <a:t>int</a:t>
                      </a:r>
                      <a:r>
                        <a:rPr lang="en-US" sz="1800" b="1" i="0" kern="1200" dirty="0" smtClean="0">
                          <a:solidFill>
                            <a:srgbClr val="2222F0"/>
                          </a:solidFill>
                          <a:effectLst/>
                          <a:latin typeface="+mn-lt"/>
                          <a:ea typeface="+mn-ea"/>
                          <a:cs typeface="+mn-cs"/>
                        </a:rPr>
                        <a:t> </a:t>
                      </a:r>
                      <a:r>
                        <a:rPr lang="en-US" sz="1800" b="1" i="0" kern="1200" dirty="0" err="1" smtClean="0">
                          <a:solidFill>
                            <a:srgbClr val="2222F0"/>
                          </a:solidFill>
                          <a:effectLst/>
                          <a:latin typeface="+mn-lt"/>
                          <a:ea typeface="+mn-ea"/>
                          <a:cs typeface="+mn-cs"/>
                        </a:rPr>
                        <a:t>myInt</a:t>
                      </a:r>
                      <a:r>
                        <a:rPr lang="en-US" sz="1800" b="1" i="0" kern="1200" dirty="0" smtClean="0">
                          <a:solidFill>
                            <a:srgbClr val="2222F0"/>
                          </a:solidFill>
                          <a:effectLst/>
                          <a:latin typeface="+mn-lt"/>
                          <a:ea typeface="+mn-ea"/>
                          <a:cs typeface="+mn-cs"/>
                        </a:rPr>
                        <a:t> = 0; </a:t>
                      </a:r>
                      <a:endParaRPr lang="ru-RU" sz="1800" b="1" i="0" kern="1200" dirty="0">
                        <a:solidFill>
                          <a:srgbClr val="2222F0"/>
                        </a:solidFill>
                        <a:effectLst/>
                        <a:latin typeface="+mn-lt"/>
                        <a:ea typeface="+mn-ea"/>
                        <a:cs typeface="+mn-cs"/>
                      </a:endParaRPr>
                    </a:p>
                  </a:txBody>
                  <a:tcPr>
                    <a:solidFill>
                      <a:schemeClr val="tx2">
                        <a:lumMod val="40000"/>
                        <a:lumOff val="60000"/>
                      </a:schemeClr>
                    </a:solidFill>
                  </a:tcPr>
                </a:tc>
              </a:tr>
            </a:tbl>
          </a:graphicData>
        </a:graphic>
      </p:graphicFrame>
    </p:spTree>
    <p:extLst>
      <p:ext uri="{BB962C8B-B14F-4D97-AF65-F5344CB8AC3E}">
        <p14:creationId xmlns:p14="http://schemas.microsoft.com/office/powerpoint/2010/main" val="3701366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sp>
        <p:nvSpPr>
          <p:cNvPr id="4" name="Прямоугольник 3">
            <a:extLst>
              <a:ext uri="{FF2B5EF4-FFF2-40B4-BE49-F238E27FC236}">
                <a16:creationId xmlns:a16="http://schemas.microsoft.com/office/drawing/2014/main" xmlns="" id="{BDD64303-CC08-406E-B493-6B3B32366442}"/>
              </a:ext>
            </a:extLst>
          </p:cNvPr>
          <p:cNvSpPr/>
          <p:nvPr/>
        </p:nvSpPr>
        <p:spPr>
          <a:xfrm>
            <a:off x="602851" y="938917"/>
            <a:ext cx="7382598" cy="1200329"/>
          </a:xfrm>
          <a:prstGeom prst="rect">
            <a:avLst/>
          </a:prstGeom>
        </p:spPr>
        <p:txBody>
          <a:bodyPr wrap="none">
            <a:spAutoFit/>
          </a:bodyPr>
          <a:lstStyle/>
          <a:p>
            <a:r>
              <a:rPr lang="ru-RU" sz="2400" b="1" dirty="0" err="1">
                <a:latin typeface="Times New Roman" panose="02020603050405020304" pitchFamily="18" charset="0"/>
                <a:cs typeface="Times New Roman" panose="02020603050405020304" pitchFamily="18" charset="0"/>
              </a:rPr>
              <a:t>Типтерд</a:t>
            </a:r>
            <a:r>
              <a:rPr lang="kk-KZ" sz="2400" b="1" dirty="0">
                <a:latin typeface="Times New Roman" panose="02020603050405020304" pitchFamily="18" charset="0"/>
                <a:cs typeface="Times New Roman" panose="02020603050405020304" pitchFamily="18" charset="0"/>
              </a:rPr>
              <a:t>і түрлендіру. </a:t>
            </a:r>
          </a:p>
          <a:p>
            <a:r>
              <a:rPr lang="kk-KZ" sz="2400" dirty="0">
                <a:latin typeface="Times New Roman" panose="02020603050405020304" pitchFamily="18" charset="0"/>
                <a:cs typeface="Times New Roman" panose="02020603050405020304" pitchFamily="18" charset="0"/>
              </a:rPr>
              <a:t>C # түрлендірулерінің келесі түрлерін орындай аласыз.</a:t>
            </a:r>
            <a:endParaRPr lang="ru-RU" sz="2400"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xmlns="" id="{19E58417-8B37-44CD-8B16-8EA54DBA8C1C}"/>
              </a:ext>
            </a:extLst>
          </p:cNvPr>
          <p:cNvSpPr/>
          <p:nvPr/>
        </p:nvSpPr>
        <p:spPr>
          <a:xfrm>
            <a:off x="483150" y="1782107"/>
            <a:ext cx="8057999" cy="2677656"/>
          </a:xfrm>
          <a:prstGeom prst="rect">
            <a:avLst/>
          </a:prstGeom>
        </p:spPr>
        <p:txBody>
          <a:bodyPr wrap="square">
            <a:spAutoFit/>
          </a:bodyPr>
          <a:lstStyle/>
          <a:p>
            <a:pPr indent="457200" algn="just"/>
            <a:r>
              <a:rPr lang="kk-KZ" sz="2400" b="1" dirty="0">
                <a:latin typeface="Times New Roman" panose="02020603050405020304" pitchFamily="18" charset="0"/>
                <a:cs typeface="Times New Roman" panose="02020603050405020304" pitchFamily="18" charset="0"/>
              </a:rPr>
              <a:t>Айқын емес түрлендіру</a:t>
            </a:r>
            <a:r>
              <a:rPr lang="kk-KZ"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indent="457200" algn="just"/>
            <a:r>
              <a:rPr lang="kk-KZ" sz="2400" dirty="0">
                <a:latin typeface="Times New Roman" panose="02020603050405020304" pitchFamily="18" charset="0"/>
                <a:cs typeface="Times New Roman" panose="02020603050405020304" pitchFamily="18" charset="0"/>
              </a:rPr>
              <a:t>Арнайы синтаксисті қажет етпейді, өйткені түрлендіру қатаң типтелген және деректердің жоғалуы болмайды. Мысалы, кіші бүтін саннан  үлкен бүтін санға түрендіру.</a:t>
            </a:r>
          </a:p>
          <a:p>
            <a:pPr indent="457200" algn="just"/>
            <a:r>
              <a:rPr lang="ru-RU" sz="2400" dirty="0" err="1">
                <a:latin typeface="Times New Roman" panose="02020603050405020304" pitchFamily="18" charset="0"/>
                <a:cs typeface="Times New Roman" panose="02020603050405020304" pitchFamily="18" charset="0"/>
                <a:hlinkClick r:id="rId2"/>
              </a:rPr>
              <a:t>Мысал</a:t>
            </a:r>
            <a:r>
              <a:rPr lang="ru-RU" sz="2400" dirty="0">
                <a:latin typeface="Times New Roman" panose="02020603050405020304" pitchFamily="18" charset="0"/>
                <a:cs typeface="Times New Roman" panose="02020603050405020304" pitchFamily="18" charset="0"/>
                <a:hlinkClick r:id="rId2"/>
              </a:rPr>
              <a:t>, </a:t>
            </a:r>
            <a:r>
              <a:rPr lang="ru-RU" sz="2400" dirty="0" err="1">
                <a:latin typeface="Times New Roman" panose="02020603050405020304" pitchFamily="18" charset="0"/>
                <a:cs typeface="Times New Roman" panose="02020603050405020304" pitchFamily="18" charset="0"/>
                <a:hlinkClick r:id="rId2"/>
              </a:rPr>
              <a:t>long</a:t>
            </a:r>
            <a:r>
              <a:rPr lang="ru-RU" sz="2400" dirty="0">
                <a:latin typeface="Times New Roman" panose="02020603050405020304" pitchFamily="18" charset="0"/>
                <a:cs typeface="Times New Roman" panose="02020603050405020304" pitchFamily="18" charset="0"/>
              </a:rPr>
              <a:t> (8-байтты </a:t>
            </a:r>
            <a:r>
              <a:rPr lang="ru-RU" sz="2400" dirty="0" err="1">
                <a:latin typeface="Times New Roman" panose="02020603050405020304" pitchFamily="18" charset="0"/>
                <a:cs typeface="Times New Roman" panose="02020603050405020304" pitchFamily="18" charset="0"/>
              </a:rPr>
              <a:t>бүтін</a:t>
            </a:r>
            <a:r>
              <a:rPr lang="ru-RU" sz="2400" dirty="0">
                <a:latin typeface="Times New Roman" panose="02020603050405020304" pitchFamily="18" charset="0"/>
                <a:cs typeface="Times New Roman" panose="02020603050405020304" pitchFamily="18" charset="0"/>
              </a:rPr>
              <a:t> сан) </a:t>
            </a:r>
            <a:r>
              <a:rPr lang="ru-RU" sz="2400" dirty="0" err="1">
                <a:latin typeface="Times New Roman" panose="02020603050405020304" pitchFamily="18" charset="0"/>
                <a:cs typeface="Times New Roman" panose="02020603050405020304" pitchFamily="18" charset="0"/>
              </a:rPr>
              <a:t>типті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айнымалы</a:t>
            </a:r>
            <a:r>
              <a:rPr lang="ru-RU" sz="2400" dirty="0">
                <a:latin typeface="Times New Roman" panose="02020603050405020304" pitchFamily="18" charset="0"/>
                <a:cs typeface="Times New Roman" panose="02020603050405020304" pitchFamily="18" charset="0"/>
              </a:rPr>
              <a:t>   </a:t>
            </a:r>
          </a:p>
          <a:p>
            <a:pPr indent="457200" algn="just"/>
            <a:r>
              <a:rPr lang="ru-RU" sz="2400" dirty="0" err="1">
                <a:latin typeface="Times New Roman" panose="02020603050405020304" pitchFamily="18" charset="0"/>
                <a:cs typeface="Times New Roman" panose="02020603050405020304" pitchFamily="18" charset="0"/>
                <a:hlinkClick r:id="rId3"/>
              </a:rPr>
              <a:t>int</a:t>
            </a:r>
            <a:r>
              <a:rPr lang="ru-RU" sz="2400" dirty="0">
                <a:latin typeface="Times New Roman" panose="02020603050405020304" pitchFamily="18" charset="0"/>
                <a:cs typeface="Times New Roman" panose="02020603050405020304" pitchFamily="18" charset="0"/>
              </a:rPr>
              <a:t> (4 </a:t>
            </a:r>
            <a:r>
              <a:rPr lang="ru-RU" sz="2400" dirty="0" err="1">
                <a:latin typeface="Times New Roman" panose="02020603050405020304" pitchFamily="18" charset="0"/>
                <a:cs typeface="Times New Roman" panose="02020603050405020304" pitchFamily="18" charset="0"/>
              </a:rPr>
              <a:t>байтты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бүтін</a:t>
            </a:r>
            <a:r>
              <a:rPr lang="ru-RU" sz="2400" dirty="0">
                <a:latin typeface="Times New Roman" panose="02020603050405020304" pitchFamily="18" charset="0"/>
                <a:cs typeface="Times New Roman" panose="02020603050405020304" pitchFamily="18" charset="0"/>
              </a:rPr>
              <a:t> сан) </a:t>
            </a:r>
            <a:r>
              <a:rPr lang="ru-RU" sz="2400" dirty="0" err="1">
                <a:latin typeface="Times New Roman" panose="02020603050405020304" pitchFamily="18" charset="0"/>
                <a:cs typeface="Times New Roman" panose="02020603050405020304" pitchFamily="18" charset="0"/>
              </a:rPr>
              <a:t>типт</a:t>
            </a:r>
            <a:r>
              <a:rPr lang="kk-KZ" sz="2400" dirty="0">
                <a:latin typeface="Times New Roman" panose="02020603050405020304" pitchFamily="18" charset="0"/>
                <a:cs typeface="Times New Roman" panose="02020603050405020304" pitchFamily="18" charset="0"/>
              </a:rPr>
              <a:t>і айнамалы сақтай алатын кез-келген  санды  қабылдай алады.</a:t>
            </a:r>
            <a:endParaRPr lang="ru-RU" sz="2400"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xmlns="" id="{DB4860E5-23AC-4960-A25D-AE3E1C2B996A}"/>
              </a:ext>
            </a:extLst>
          </p:cNvPr>
          <p:cNvSpPr/>
          <p:nvPr/>
        </p:nvSpPr>
        <p:spPr>
          <a:xfrm>
            <a:off x="1475656" y="4494920"/>
            <a:ext cx="5375560" cy="1629933"/>
          </a:xfrm>
          <a:prstGeom prst="rect">
            <a:avLst/>
          </a:prstGeom>
          <a:solidFill>
            <a:schemeClr val="bg1">
              <a:lumMod val="95000"/>
            </a:schemeClr>
          </a:solidFill>
        </p:spPr>
        <p:txBody>
          <a:bodyPr wrap="square">
            <a:spAutoFit/>
          </a:bodyPr>
          <a:lstStyle/>
          <a:p>
            <a:pPr>
              <a:lnSpc>
                <a:spcPts val="1425"/>
              </a:lnSpc>
              <a:spcBef>
                <a:spcPts val="120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ru-RU" sz="2800" dirty="0">
              <a:solidFill>
                <a:srgbClr val="0101FD"/>
              </a:solidFill>
              <a:latin typeface="Consolas" panose="020B0609020204030204" pitchFamily="49" charset="0"/>
              <a:ea typeface="Times New Roman" panose="02020603050405020304" pitchFamily="18" charset="0"/>
              <a:cs typeface="Courier New" panose="02070309020205020404" pitchFamily="49" charset="0"/>
            </a:endParaRPr>
          </a:p>
          <a:p>
            <a:pPr>
              <a:lnSpc>
                <a:spcPts val="1425"/>
              </a:lnSpc>
              <a:spcBef>
                <a:spcPts val="120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ru-RU" sz="2800" dirty="0" err="1">
                <a:solidFill>
                  <a:srgbClr val="0101FD"/>
                </a:solidFill>
                <a:latin typeface="Consolas" panose="020B0609020204030204" pitchFamily="49" charset="0"/>
                <a:ea typeface="Times New Roman" panose="02020603050405020304" pitchFamily="18" charset="0"/>
                <a:cs typeface="Courier New" panose="02070309020205020404" pitchFamily="49" charset="0"/>
              </a:rPr>
              <a:t>int</a:t>
            </a:r>
            <a:r>
              <a:rPr lang="ru-RU" sz="2800"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ru-RU" sz="2800" b="1" dirty="0" err="1">
                <a:solidFill>
                  <a:srgbClr val="000000"/>
                </a:solidFill>
                <a:latin typeface="Consolas" panose="020B0609020204030204" pitchFamily="49" charset="0"/>
                <a:ea typeface="Times New Roman" panose="02020603050405020304" pitchFamily="18" charset="0"/>
                <a:cs typeface="Courier New" panose="02070309020205020404" pitchFamily="49" charset="0"/>
              </a:rPr>
              <a:t>num</a:t>
            </a:r>
            <a:r>
              <a:rPr lang="ru-RU" sz="2800"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 2147483647;</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800" dirty="0" err="1">
                <a:solidFill>
                  <a:srgbClr val="0101FD"/>
                </a:solidFill>
                <a:latin typeface="Times New Roman" panose="02020603050405020304" pitchFamily="18" charset="0"/>
                <a:ea typeface="Times New Roman" panose="02020603050405020304" pitchFamily="18" charset="0"/>
                <a:cs typeface="Times New Roman" panose="02020603050405020304" pitchFamily="18" charset="0"/>
              </a:rPr>
              <a:t>long</a:t>
            </a:r>
            <a:r>
              <a:rPr lang="ru-RU"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bigNum</a:t>
            </a:r>
            <a:r>
              <a:rPr lang="ru-RU"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ru-RU"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num</a:t>
            </a:r>
            <a:r>
              <a:rPr lang="ru-RU"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Aft>
                <a:spcPts val="800"/>
              </a:spcAft>
            </a:pP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3582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64E1E05-F301-47FE-9CBC-7D4FCFCF866A}"/>
              </a:ext>
            </a:extLst>
          </p:cNvPr>
          <p:cNvSpPr/>
          <p:nvPr/>
        </p:nvSpPr>
        <p:spPr>
          <a:xfrm>
            <a:off x="366553" y="188640"/>
            <a:ext cx="3756926" cy="523220"/>
          </a:xfrm>
          <a:prstGeom prst="rect">
            <a:avLst/>
          </a:prstGeom>
        </p:spPr>
        <p:txBody>
          <a:bodyPr wrap="none">
            <a:spAutoFit/>
          </a:bodyPr>
          <a:lstStyle/>
          <a:p>
            <a:pPr indent="457200"/>
            <a:r>
              <a:rPr lang="kk-KZ" sz="2800" b="1" dirty="0">
                <a:latin typeface="Times New Roman" panose="02020603050405020304" pitchFamily="18" charset="0"/>
                <a:cs typeface="Times New Roman" panose="02020603050405020304" pitchFamily="18" charset="0"/>
              </a:rPr>
              <a:t>Айқын түрлендіру</a:t>
            </a:r>
            <a:r>
              <a:rPr lang="kk-KZ" sz="28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614A7151-504B-475D-A394-E6BC4E736599}"/>
              </a:ext>
            </a:extLst>
          </p:cNvPr>
          <p:cNvSpPr/>
          <p:nvPr/>
        </p:nvSpPr>
        <p:spPr>
          <a:xfrm>
            <a:off x="863588" y="695015"/>
            <a:ext cx="7416824" cy="2246769"/>
          </a:xfrm>
          <a:prstGeom prst="rect">
            <a:avLst/>
          </a:prstGeom>
        </p:spPr>
        <p:txBody>
          <a:bodyPr wrap="square">
            <a:spAutoFit/>
          </a:bodyPr>
          <a:lstStyle/>
          <a:p>
            <a:pPr indent="457200" algn="just"/>
            <a:r>
              <a:rPr lang="kk-KZ" sz="2000" dirty="0">
                <a:latin typeface="Times New Roman" panose="02020603050405020304" pitchFamily="18" charset="0"/>
                <a:cs typeface="Times New Roman" panose="02020603050405020304" pitchFamily="18" charset="0"/>
              </a:rPr>
              <a:t>Алайда, түрлендіру кезінде деректерді жоғалту қауіпі болса,</a:t>
            </a:r>
            <a:r>
              <a:rPr lang="ru-RU" sz="2000" dirty="0">
                <a:latin typeface="Times New Roman" panose="02020603050405020304" pitchFamily="18" charset="0"/>
                <a:cs typeface="Times New Roman" panose="02020603050405020304" pitchFamily="18" charset="0"/>
              </a:rPr>
              <a:t> компилятор </a:t>
            </a:r>
            <a:r>
              <a:rPr lang="kk-KZ" sz="2000" i="1" dirty="0">
                <a:latin typeface="Times New Roman" panose="02020603050405020304" pitchFamily="18" charset="0"/>
                <a:cs typeface="Times New Roman" panose="02020603050405020304" pitchFamily="18" charset="0"/>
              </a:rPr>
              <a:t>айқын түрлендіру </a:t>
            </a:r>
            <a:r>
              <a:rPr lang="kk-KZ" sz="2000" dirty="0">
                <a:latin typeface="Times New Roman" panose="02020603050405020304" pitchFamily="18" charset="0"/>
                <a:cs typeface="Times New Roman" panose="02020603050405020304" pitchFamily="18" charset="0"/>
              </a:rPr>
              <a:t>талап етеді, және </a:t>
            </a:r>
            <a:r>
              <a:rPr lang="kk-KZ" sz="2000" i="1" dirty="0">
                <a:latin typeface="Times New Roman" panose="02020603050405020304" pitchFamily="18" charset="0"/>
                <a:cs typeface="Times New Roman" panose="02020603050405020304" pitchFamily="18" charset="0"/>
              </a:rPr>
              <a:t>келтіру</a:t>
            </a:r>
            <a:r>
              <a:rPr lang="kk-KZ"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a:t>
            </a:r>
            <a:r>
              <a:rPr lang="ru-RU" sz="2000" i="1" dirty="0">
                <a:latin typeface="Times New Roman" panose="02020603050405020304" pitchFamily="18" charset="0"/>
                <a:cs typeface="Times New Roman" panose="02020603050405020304" pitchFamily="18" charset="0"/>
              </a:rPr>
              <a:t>приведение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атайды</a:t>
            </a:r>
            <a:r>
              <a:rPr lang="ru-RU" sz="2000" dirty="0">
                <a:latin typeface="Times New Roman" panose="02020603050405020304" pitchFamily="18" charset="0"/>
                <a:cs typeface="Times New Roman" panose="02020603050405020304" pitchFamily="18" charset="0"/>
              </a:rPr>
              <a:t>.</a:t>
            </a:r>
          </a:p>
          <a:p>
            <a:pPr indent="457200" algn="just"/>
            <a:r>
              <a:rPr lang="kk-KZ" sz="2000" i="1" dirty="0">
                <a:latin typeface="Times New Roman" panose="02020603050405020304" pitchFamily="18" charset="0"/>
                <a:cs typeface="Times New Roman" panose="02020603050405020304" pitchFamily="18" charset="0"/>
              </a:rPr>
              <a:t>Айқын түрлендіруді орындау үшін түрленетін айнымалының немесе мәннің алдына  жақшы ішіне типті  жазу керек. </a:t>
            </a:r>
          </a:p>
          <a:p>
            <a:pPr indent="457200" algn="just"/>
            <a:r>
              <a:rPr lang="kk-KZ" sz="2000" b="1" dirty="0"/>
              <a:t>Форматы:   (типі) өрнек.</a:t>
            </a:r>
          </a:p>
          <a:p>
            <a:pPr indent="457200" algn="just"/>
            <a:endParaRPr lang="ru-RU" sz="2000" dirty="0">
              <a:latin typeface="Times New Roman" panose="02020603050405020304" pitchFamily="18" charset="0"/>
              <a:cs typeface="Times New Roman" panose="02020603050405020304" pitchFamily="18" charset="0"/>
            </a:endParaRPr>
          </a:p>
        </p:txBody>
      </p:sp>
      <p:sp>
        <p:nvSpPr>
          <p:cNvPr id="12" name="Прямоугольник 11">
            <a:extLst>
              <a:ext uri="{FF2B5EF4-FFF2-40B4-BE49-F238E27FC236}">
                <a16:creationId xmlns:a16="http://schemas.microsoft.com/office/drawing/2014/main" xmlns="" id="{AD946F72-8C7B-430A-B51D-7557DCE58466}"/>
              </a:ext>
            </a:extLst>
          </p:cNvPr>
          <p:cNvSpPr/>
          <p:nvPr/>
        </p:nvSpPr>
        <p:spPr>
          <a:xfrm>
            <a:off x="863588" y="2746665"/>
            <a:ext cx="5904587" cy="3416320"/>
          </a:xfrm>
          <a:prstGeom prst="rect">
            <a:avLst/>
          </a:prstGeom>
          <a:solidFill>
            <a:schemeClr val="bg1">
              <a:lumMod val="95000"/>
            </a:schemeClr>
          </a:solidFill>
        </p:spPr>
        <p:txBody>
          <a:bodyPr wrap="square">
            <a:spAutoFit/>
          </a:bodyPr>
          <a:lstStyle/>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ru-RU" b="1" dirty="0" err="1">
                <a:solidFill>
                  <a:srgbClr val="0101FD"/>
                </a:solidFill>
                <a:latin typeface="Consolas" panose="020B0609020204030204" pitchFamily="49" charset="0"/>
                <a:ea typeface="Times New Roman" panose="02020603050405020304" pitchFamily="18" charset="0"/>
                <a:cs typeface="Courier New" panose="02070309020205020404" pitchFamily="49" charset="0"/>
              </a:rPr>
              <a:t>class</a:t>
            </a:r>
            <a:r>
              <a:rPr lang="ru-RU"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ru-RU" b="1" dirty="0" err="1">
                <a:solidFill>
                  <a:srgbClr val="007D9A"/>
                </a:solidFill>
                <a:latin typeface="Consolas" panose="020B0609020204030204" pitchFamily="49" charset="0"/>
                <a:ea typeface="Times New Roman" panose="02020603050405020304" pitchFamily="18" charset="0"/>
                <a:cs typeface="Courier New" panose="02070309020205020404" pitchFamily="49" charset="0"/>
              </a:rPr>
              <a:t>Test</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ru-RU"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en-US" b="1" dirty="0">
                <a:solidFill>
                  <a:srgbClr val="0101FD"/>
                </a:solidFill>
                <a:latin typeface="Consolas" panose="020B0609020204030204" pitchFamily="49" charset="0"/>
                <a:ea typeface="Times New Roman" panose="02020603050405020304" pitchFamily="18" charset="0"/>
                <a:cs typeface="Courier New" panose="02070309020205020404" pitchFamily="49" charset="0"/>
              </a:rPr>
              <a:t>static</a:t>
            </a: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en-US" b="1" dirty="0">
                <a:solidFill>
                  <a:srgbClr val="0101FD"/>
                </a:solidFill>
                <a:latin typeface="Consolas" panose="020B0609020204030204" pitchFamily="49" charset="0"/>
                <a:ea typeface="Times New Roman" panose="02020603050405020304" pitchFamily="18" charset="0"/>
                <a:cs typeface="Courier New" panose="02070309020205020404" pitchFamily="49" charset="0"/>
              </a:rPr>
              <a:t>void</a:t>
            </a: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en-US" b="1" dirty="0">
                <a:solidFill>
                  <a:srgbClr val="007D9A"/>
                </a:solidFill>
                <a:latin typeface="Consolas" panose="020B0609020204030204" pitchFamily="49" charset="0"/>
                <a:ea typeface="Times New Roman" panose="02020603050405020304" pitchFamily="18" charset="0"/>
                <a:cs typeface="Courier New" panose="02070309020205020404" pitchFamily="49" charset="0"/>
              </a:rPr>
              <a:t>Main</a:t>
            </a: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en-US" b="1" dirty="0">
                <a:solidFill>
                  <a:srgbClr val="0101FD"/>
                </a:solidFill>
                <a:latin typeface="Consolas" panose="020B0609020204030204" pitchFamily="49" charset="0"/>
                <a:ea typeface="Times New Roman" panose="02020603050405020304" pitchFamily="18" charset="0"/>
                <a:cs typeface="Courier New" panose="02070309020205020404" pitchFamily="49" charset="0"/>
              </a:rPr>
              <a:t>double</a:t>
            </a: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x = 1234.7;</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en-US" b="1" dirty="0" err="1">
                <a:solidFill>
                  <a:srgbClr val="0101FD"/>
                </a:solidFill>
                <a:latin typeface="Consolas" panose="020B0609020204030204" pitchFamily="49" charset="0"/>
                <a:ea typeface="Times New Roman" panose="02020603050405020304" pitchFamily="18" charset="0"/>
                <a:cs typeface="Courier New" panose="02070309020205020404" pitchFamily="49" charset="0"/>
              </a:rPr>
              <a:t>int</a:t>
            </a: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en-US" b="1" dirty="0">
                <a:solidFill>
                  <a:srgbClr val="008000"/>
                </a:solidFill>
                <a:latin typeface="Consolas" panose="020B0609020204030204" pitchFamily="49" charset="0"/>
                <a:ea typeface="Times New Roman" panose="02020603050405020304" pitchFamily="18" charset="0"/>
                <a:cs typeface="Courier New" panose="02070309020205020404" pitchFamily="49" charset="0"/>
              </a:rPr>
              <a:t>// double </a:t>
            </a:r>
            <a:r>
              <a:rPr lang="kk-KZ" b="1" dirty="0">
                <a:solidFill>
                  <a:srgbClr val="008000"/>
                </a:solidFill>
                <a:latin typeface="Consolas" panose="020B0609020204030204" pitchFamily="49" charset="0"/>
                <a:ea typeface="Times New Roman" panose="02020603050405020304" pitchFamily="18" charset="0"/>
                <a:cs typeface="Courier New" panose="02070309020205020404" pitchFamily="49" charset="0"/>
              </a:rPr>
              <a:t>типінен</a:t>
            </a:r>
            <a:r>
              <a:rPr lang="en-US" b="1" dirty="0">
                <a:solidFill>
                  <a:srgbClr val="008000"/>
                </a:solidFill>
                <a:latin typeface="Consolas" panose="020B0609020204030204" pitchFamily="49" charset="0"/>
                <a:ea typeface="Times New Roman" panose="02020603050405020304" pitchFamily="18" charset="0"/>
                <a:cs typeface="Courier New" panose="02070309020205020404" pitchFamily="49" charset="0"/>
              </a:rPr>
              <a:t> </a:t>
            </a:r>
            <a:r>
              <a:rPr lang="en-US" b="1" dirty="0" err="1">
                <a:solidFill>
                  <a:srgbClr val="008000"/>
                </a:solidFill>
                <a:latin typeface="Consolas" panose="020B0609020204030204" pitchFamily="49" charset="0"/>
                <a:ea typeface="Times New Roman" panose="02020603050405020304" pitchFamily="18" charset="0"/>
                <a:cs typeface="Courier New" panose="02070309020205020404" pitchFamily="49" charset="0"/>
              </a:rPr>
              <a:t>int</a:t>
            </a:r>
            <a:r>
              <a:rPr lang="kk-KZ" b="1" dirty="0">
                <a:solidFill>
                  <a:srgbClr val="008000"/>
                </a:solidFill>
                <a:latin typeface="Consolas" panose="020B0609020204030204" pitchFamily="49" charset="0"/>
                <a:ea typeface="Times New Roman" panose="02020603050405020304" pitchFamily="18" charset="0"/>
                <a:cs typeface="Courier New" panose="02070309020205020404" pitchFamily="49" charset="0"/>
              </a:rPr>
              <a:t> типіне</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 = (</a:t>
            </a:r>
            <a:r>
              <a:rPr lang="en-US" b="1" dirty="0" err="1">
                <a:solidFill>
                  <a:srgbClr val="0101FD"/>
                </a:solidFill>
                <a:latin typeface="Consolas" panose="020B0609020204030204" pitchFamily="49" charset="0"/>
                <a:ea typeface="Times New Roman" panose="02020603050405020304" pitchFamily="18" charset="0"/>
                <a:cs typeface="Courier New" panose="02070309020205020404" pitchFamily="49" charset="0"/>
              </a:rPr>
              <a:t>int</a:t>
            </a: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)x;</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en-US" b="1" dirty="0" err="1">
                <a:solidFill>
                  <a:srgbClr val="000000"/>
                </a:solidFill>
                <a:latin typeface="Consolas" panose="020B0609020204030204" pitchFamily="49" charset="0"/>
                <a:ea typeface="Times New Roman" panose="02020603050405020304" pitchFamily="18" charset="0"/>
                <a:cs typeface="Courier New" panose="02070309020205020404" pitchFamily="49" charset="0"/>
              </a:rPr>
              <a:t>System.Console.WriteLine</a:t>
            </a: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(a);</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    </a:t>
            </a:r>
            <a:r>
              <a:rPr lang="ru-RU"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ru-RU" b="1" dirty="0">
                <a:solidFill>
                  <a:srgbClr val="000000"/>
                </a:solidFill>
                <a:latin typeface="Consolas" panose="020B0609020204030204" pitchFamily="49" charset="0"/>
                <a:ea typeface="Times New Roman" panose="02020603050405020304" pitchFamily="18" charset="0"/>
                <a:cs typeface="Courier New" panose="02070309020205020404" pitchFamily="49" charset="0"/>
              </a:rPr>
              <a:t>}</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ru-RU" b="1" dirty="0">
                <a:solidFill>
                  <a:srgbClr val="008000"/>
                </a:solidFill>
                <a:latin typeface="Consolas" panose="020B0609020204030204" pitchFamily="49" charset="0"/>
                <a:ea typeface="Times New Roman" panose="02020603050405020304" pitchFamily="18" charset="0"/>
                <a:cs typeface="Courier New" panose="02070309020205020404" pitchFamily="49" charset="0"/>
              </a:rPr>
              <a:t>// </a:t>
            </a:r>
            <a:r>
              <a:rPr lang="ru-RU" b="1" dirty="0" err="1">
                <a:solidFill>
                  <a:srgbClr val="008000"/>
                </a:solidFill>
                <a:latin typeface="Consolas" panose="020B0609020204030204" pitchFamily="49" charset="0"/>
                <a:ea typeface="Times New Roman" panose="02020603050405020304" pitchFamily="18" charset="0"/>
                <a:cs typeface="Courier New" panose="02070309020205020404" pitchFamily="49" charset="0"/>
              </a:rPr>
              <a:t>Output</a:t>
            </a:r>
            <a:r>
              <a:rPr lang="ru-RU" b="1" dirty="0">
                <a:solidFill>
                  <a:srgbClr val="008000"/>
                </a:solidFill>
                <a:latin typeface="Consolas" panose="020B0609020204030204" pitchFamily="49" charset="0"/>
                <a:ea typeface="Times New Roman" panose="02020603050405020304" pitchFamily="18" charset="0"/>
                <a:cs typeface="Courier New" panose="02070309020205020404" pitchFamily="49" charset="0"/>
              </a:rPr>
              <a:t>: 1234</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0446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F633F3B3-7545-4994-B5AA-F3AF80D0F1DC}"/>
              </a:ext>
            </a:extLst>
          </p:cNvPr>
          <p:cNvSpPr/>
          <p:nvPr/>
        </p:nvSpPr>
        <p:spPr>
          <a:xfrm>
            <a:off x="366553" y="188640"/>
            <a:ext cx="3756926" cy="523220"/>
          </a:xfrm>
          <a:prstGeom prst="rect">
            <a:avLst/>
          </a:prstGeom>
        </p:spPr>
        <p:txBody>
          <a:bodyPr wrap="none">
            <a:spAutoFit/>
          </a:bodyPr>
          <a:lstStyle/>
          <a:p>
            <a:pPr indent="457200"/>
            <a:r>
              <a:rPr lang="kk-KZ" sz="2800" b="1" dirty="0">
                <a:latin typeface="Times New Roman" panose="02020603050405020304" pitchFamily="18" charset="0"/>
                <a:cs typeface="Times New Roman" panose="02020603050405020304" pitchFamily="18" charset="0"/>
              </a:rPr>
              <a:t>Айқын түрлендіру</a:t>
            </a:r>
            <a:r>
              <a:rPr lang="kk-KZ" sz="28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xmlns="" id="{B6453492-2F67-48B2-A06D-E1BD990DEA35}"/>
              </a:ext>
            </a:extLst>
          </p:cNvPr>
          <p:cNvSpPr/>
          <p:nvPr/>
        </p:nvSpPr>
        <p:spPr>
          <a:xfrm>
            <a:off x="704833" y="908720"/>
            <a:ext cx="7734333" cy="3477875"/>
          </a:xfrm>
          <a:prstGeom prst="rect">
            <a:avLst/>
          </a:prstGeom>
        </p:spPr>
        <p:txBody>
          <a:bodyPr wrap="square">
            <a:spAutoFit/>
          </a:bodyPr>
          <a:lstStyle/>
          <a:p>
            <a:endParaRPr lang="kk-KZ" sz="2000" b="1" dirty="0"/>
          </a:p>
          <a:p>
            <a:r>
              <a:rPr lang="kk-KZ" sz="2000" dirty="0"/>
              <a:t>Мысалы: </a:t>
            </a:r>
            <a:endParaRPr lang="ru-RU" sz="2000" dirty="0"/>
          </a:p>
          <a:p>
            <a:r>
              <a:rPr lang="en-US" sz="2000" dirty="0"/>
              <a:t>            x = (float)(31*c - 16);</a:t>
            </a:r>
            <a:endParaRPr lang="ru-RU" sz="2000" dirty="0"/>
          </a:p>
          <a:p>
            <a:r>
              <a:rPr lang="en-US" sz="2000" dirty="0"/>
              <a:t>            </a:t>
            </a:r>
            <a:r>
              <a:rPr lang="en-US" sz="2000" dirty="0" err="1"/>
              <a:t>Console.WriteLine</a:t>
            </a:r>
            <a:r>
              <a:rPr lang="en-US" sz="2000" dirty="0"/>
              <a:t>("x={0}", x);</a:t>
            </a:r>
            <a:endParaRPr lang="ru-RU" sz="2000" dirty="0"/>
          </a:p>
          <a:p>
            <a:r>
              <a:rPr lang="en-US" sz="2000" dirty="0"/>
              <a:t>            </a:t>
            </a:r>
            <a:endParaRPr lang="ru-RU" sz="2000" dirty="0"/>
          </a:p>
          <a:p>
            <a:r>
              <a:rPr lang="ru-RU" sz="2000" dirty="0"/>
              <a:t>           </a:t>
            </a:r>
            <a:r>
              <a:rPr lang="en-US" sz="2000" dirty="0"/>
              <a:t>//</a:t>
            </a:r>
            <a:r>
              <a:rPr lang="ru-RU" sz="2000" dirty="0" err="1"/>
              <a:t>немесе</a:t>
            </a:r>
            <a:endParaRPr lang="ru-RU" sz="2000" dirty="0"/>
          </a:p>
          <a:p>
            <a:r>
              <a:rPr lang="en-US" sz="2000" dirty="0"/>
              <a:t>            </a:t>
            </a:r>
            <a:r>
              <a:rPr lang="en-US" sz="2000" dirty="0" err="1"/>
              <a:t>int</a:t>
            </a:r>
            <a:r>
              <a:rPr lang="en-US" sz="2000" dirty="0"/>
              <a:t> a;  a = (</a:t>
            </a:r>
            <a:r>
              <a:rPr lang="en-US" sz="2000" dirty="0" err="1"/>
              <a:t>int</a:t>
            </a:r>
            <a:r>
              <a:rPr lang="en-US" sz="2000" dirty="0"/>
              <a:t>)(18.6/3.6 + 3.7);</a:t>
            </a:r>
            <a:endParaRPr lang="ru-RU" sz="2000" dirty="0"/>
          </a:p>
          <a:p>
            <a:r>
              <a:rPr lang="en-US" sz="2000" dirty="0"/>
              <a:t>            </a:t>
            </a:r>
            <a:r>
              <a:rPr lang="en-US" sz="2000" dirty="0" err="1"/>
              <a:t>Console.WriteLine</a:t>
            </a:r>
            <a:r>
              <a:rPr lang="en-US" sz="2000" dirty="0"/>
              <a:t>("a={0}", a);</a:t>
            </a:r>
            <a:endParaRPr lang="ru-RU" sz="2000" dirty="0"/>
          </a:p>
          <a:p>
            <a:endParaRPr lang="ru-RU" sz="2000" dirty="0"/>
          </a:p>
          <a:p>
            <a:r>
              <a:rPr lang="kk-KZ" sz="2000" dirty="0"/>
              <a:t>             Айқын түрлендіру кезінде  есептеудің дәлдігін  жоғалтады</a:t>
            </a:r>
            <a:endParaRPr lang="ru-RU" sz="2000" dirty="0"/>
          </a:p>
          <a:p>
            <a:endParaRPr lang="ru-RU" sz="2000" dirty="0"/>
          </a:p>
        </p:txBody>
      </p:sp>
    </p:spTree>
    <p:extLst>
      <p:ext uri="{BB962C8B-B14F-4D97-AF65-F5344CB8AC3E}">
        <p14:creationId xmlns:p14="http://schemas.microsoft.com/office/powerpoint/2010/main" val="3676643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5FDF25AF-81E4-468F-A667-3AA19EF1C9C2}"/>
              </a:ext>
            </a:extLst>
          </p:cNvPr>
          <p:cNvSpPr/>
          <p:nvPr/>
        </p:nvSpPr>
        <p:spPr>
          <a:xfrm>
            <a:off x="171311" y="188640"/>
            <a:ext cx="4427174" cy="461665"/>
          </a:xfrm>
          <a:prstGeom prst="rect">
            <a:avLst/>
          </a:prstGeom>
        </p:spPr>
        <p:txBody>
          <a:bodyPr wrap="none">
            <a:spAutoFit/>
          </a:bodyPr>
          <a:lstStyle/>
          <a:p>
            <a:pPr indent="457200"/>
            <a:r>
              <a:rPr lang="kk-KZ" sz="2400" b="1" dirty="0">
                <a:latin typeface="Times New Roman" panose="02020603050405020304" pitchFamily="18" charset="0"/>
                <a:cs typeface="Times New Roman" panose="02020603050405020304" pitchFamily="18" charset="0"/>
              </a:rPr>
              <a:t>Айқын түрлендіру кестесі </a:t>
            </a:r>
            <a:r>
              <a:rPr lang="kk-KZ"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xmlns="" id="{A9A4039B-6314-4DFD-AA25-0544BE044B25}"/>
              </a:ext>
            </a:extLst>
          </p:cNvPr>
          <p:cNvGraphicFramePr>
            <a:graphicFrameLocks noGrp="1"/>
          </p:cNvGraphicFramePr>
          <p:nvPr>
            <p:extLst>
              <p:ext uri="{D42A27DB-BD31-4B8C-83A1-F6EECF244321}">
                <p14:modId xmlns:p14="http://schemas.microsoft.com/office/powerpoint/2010/main" val="2329398049"/>
              </p:ext>
            </p:extLst>
          </p:nvPr>
        </p:nvGraphicFramePr>
        <p:xfrm>
          <a:off x="705293" y="650305"/>
          <a:ext cx="7786383" cy="5490014"/>
        </p:xfrm>
        <a:graphic>
          <a:graphicData uri="http://schemas.openxmlformats.org/drawingml/2006/table">
            <a:tbl>
              <a:tblPr firstRow="1" firstCol="1" bandRow="1">
                <a:tableStyleId>{5C22544A-7EE6-4342-B048-85BDC9FD1C3A}</a:tableStyleId>
              </a:tblPr>
              <a:tblGrid>
                <a:gridCol w="1490443">
                  <a:extLst>
                    <a:ext uri="{9D8B030D-6E8A-4147-A177-3AD203B41FA5}">
                      <a16:colId xmlns:a16="http://schemas.microsoft.com/office/drawing/2014/main" xmlns="" val="2875531517"/>
                    </a:ext>
                  </a:extLst>
                </a:gridCol>
                <a:gridCol w="6295940">
                  <a:extLst>
                    <a:ext uri="{9D8B030D-6E8A-4147-A177-3AD203B41FA5}">
                      <a16:colId xmlns:a16="http://schemas.microsoft.com/office/drawing/2014/main" xmlns="" val="1369864334"/>
                    </a:ext>
                  </a:extLst>
                </a:gridCol>
              </a:tblGrid>
              <a:tr h="502885">
                <a:tc>
                  <a:txBody>
                    <a:bodyPr/>
                    <a:lstStyle/>
                    <a:p>
                      <a:pPr algn="ctr">
                        <a:lnSpc>
                          <a:spcPct val="160000"/>
                        </a:lnSpc>
                        <a:spcAft>
                          <a:spcPts val="0"/>
                        </a:spcAft>
                      </a:pPr>
                      <a:r>
                        <a:rPr lang="ru-RU" sz="1800" dirty="0">
                          <a:effectLst/>
                        </a:rPr>
                        <a:t>Исходный тип</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tc>
                  <a:txBody>
                    <a:bodyPr/>
                    <a:lstStyle/>
                    <a:p>
                      <a:pPr algn="ctr">
                        <a:lnSpc>
                          <a:spcPct val="160000"/>
                        </a:lnSpc>
                        <a:spcAft>
                          <a:spcPts val="0"/>
                        </a:spcAft>
                      </a:pPr>
                      <a:r>
                        <a:rPr lang="ru-RU" sz="1800" dirty="0">
                          <a:effectLst/>
                        </a:rPr>
                        <a:t>Целевой тип</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extLst>
                  <a:ext uri="{0D108BD9-81ED-4DB2-BD59-A6C34878D82A}">
                    <a16:rowId xmlns:a16="http://schemas.microsoft.com/office/drawing/2014/main" xmlns="" val="3357784431"/>
                  </a:ext>
                </a:extLst>
              </a:tr>
              <a:tr h="502885">
                <a:tc>
                  <a:txBody>
                    <a:bodyPr/>
                    <a:lstStyle/>
                    <a:p>
                      <a:pPr>
                        <a:lnSpc>
                          <a:spcPct val="160000"/>
                        </a:lnSpc>
                        <a:spcAft>
                          <a:spcPts val="0"/>
                        </a:spcAft>
                      </a:pPr>
                      <a:r>
                        <a:rPr lang="ru-RU" sz="1800" u="none" strike="noStrike" dirty="0" err="1">
                          <a:effectLst/>
                        </a:rPr>
                        <a:t>sbyte</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tc>
                  <a:txBody>
                    <a:bodyPr/>
                    <a:lstStyle/>
                    <a:p>
                      <a:pPr>
                        <a:lnSpc>
                          <a:spcPct val="160000"/>
                        </a:lnSpc>
                        <a:spcAft>
                          <a:spcPts val="0"/>
                        </a:spcAft>
                      </a:pPr>
                      <a:r>
                        <a:rPr lang="en-US" sz="1800" dirty="0">
                          <a:effectLst/>
                        </a:rPr>
                        <a:t>byte, </a:t>
                      </a:r>
                      <a:r>
                        <a:rPr lang="en-US" sz="1800" dirty="0" err="1">
                          <a:effectLst/>
                        </a:rPr>
                        <a:t>ushort</a:t>
                      </a:r>
                      <a:r>
                        <a:rPr lang="en-US" sz="1800" dirty="0">
                          <a:effectLst/>
                        </a:rPr>
                        <a:t>, </a:t>
                      </a:r>
                      <a:r>
                        <a:rPr lang="en-US" sz="1800" dirty="0" err="1">
                          <a:effectLst/>
                        </a:rPr>
                        <a:t>uint</a:t>
                      </a:r>
                      <a:r>
                        <a:rPr lang="en-US" sz="1800" dirty="0">
                          <a:effectLst/>
                        </a:rPr>
                        <a:t>, </a:t>
                      </a:r>
                      <a:r>
                        <a:rPr lang="en-US" sz="1800" dirty="0" err="1">
                          <a:effectLst/>
                        </a:rPr>
                        <a:t>ulong</a:t>
                      </a:r>
                      <a:r>
                        <a:rPr lang="en-US" sz="1800" dirty="0">
                          <a:effectLst/>
                        </a:rPr>
                        <a:t> </a:t>
                      </a:r>
                      <a:r>
                        <a:rPr lang="ru-RU" sz="1800" dirty="0">
                          <a:effectLst/>
                        </a:rPr>
                        <a:t>или </a:t>
                      </a:r>
                      <a:r>
                        <a:rPr lang="en-US" sz="1800" dirty="0" err="1">
                          <a:effectLst/>
                        </a:rPr>
                        <a:t>charbyte</a:t>
                      </a:r>
                      <a:r>
                        <a:rPr lang="en-US" sz="1800" dirty="0">
                          <a:effectLst/>
                        </a:rPr>
                        <a:t>, </a:t>
                      </a:r>
                      <a:r>
                        <a:rPr lang="en-US" sz="1800" dirty="0" err="1">
                          <a:effectLst/>
                        </a:rPr>
                        <a:t>ushort</a:t>
                      </a:r>
                      <a:r>
                        <a:rPr lang="en-US" sz="1800" dirty="0">
                          <a:effectLst/>
                        </a:rPr>
                        <a:t>, </a:t>
                      </a:r>
                      <a:r>
                        <a:rPr lang="en-US" sz="1800" dirty="0" err="1">
                          <a:effectLst/>
                        </a:rPr>
                        <a:t>uint</a:t>
                      </a:r>
                      <a:r>
                        <a:rPr lang="en-US" sz="1800" dirty="0">
                          <a:effectLst/>
                        </a:rPr>
                        <a:t>, </a:t>
                      </a:r>
                      <a:r>
                        <a:rPr lang="en-US" sz="1800" dirty="0" err="1">
                          <a:effectLst/>
                        </a:rPr>
                        <a:t>ulong</a:t>
                      </a:r>
                      <a:r>
                        <a:rPr lang="en-US" sz="1800" dirty="0">
                          <a:effectLst/>
                        </a:rPr>
                        <a:t>, or char</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extLst>
                  <a:ext uri="{0D108BD9-81ED-4DB2-BD59-A6C34878D82A}">
                    <a16:rowId xmlns:a16="http://schemas.microsoft.com/office/drawing/2014/main" xmlns="" val="3856826243"/>
                  </a:ext>
                </a:extLst>
              </a:tr>
              <a:tr h="259369">
                <a:tc>
                  <a:txBody>
                    <a:bodyPr/>
                    <a:lstStyle/>
                    <a:p>
                      <a:pPr>
                        <a:lnSpc>
                          <a:spcPct val="160000"/>
                        </a:lnSpc>
                        <a:spcAft>
                          <a:spcPts val="0"/>
                        </a:spcAft>
                      </a:pPr>
                      <a:r>
                        <a:rPr lang="ru-RU" sz="1800" u="none" strike="noStrike" dirty="0" err="1">
                          <a:effectLst/>
                        </a:rPr>
                        <a:t>byte</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tc>
                  <a:txBody>
                    <a:bodyPr/>
                    <a:lstStyle/>
                    <a:p>
                      <a:pPr>
                        <a:lnSpc>
                          <a:spcPct val="160000"/>
                        </a:lnSpc>
                        <a:spcAft>
                          <a:spcPts val="0"/>
                        </a:spcAft>
                      </a:pPr>
                      <a:r>
                        <a:rPr lang="en-US" sz="1800">
                          <a:effectLst/>
                        </a:rPr>
                        <a:t>Sbyte </a:t>
                      </a:r>
                      <a:r>
                        <a:rPr lang="ru-RU" sz="1800">
                          <a:effectLst/>
                        </a:rPr>
                        <a:t>или </a:t>
                      </a:r>
                      <a:r>
                        <a:rPr lang="en-US" sz="1800">
                          <a:effectLst/>
                        </a:rPr>
                        <a:t>charSbyte or char</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extLst>
                  <a:ext uri="{0D108BD9-81ED-4DB2-BD59-A6C34878D82A}">
                    <a16:rowId xmlns:a16="http://schemas.microsoft.com/office/drawing/2014/main" xmlns="" val="3972424094"/>
                  </a:ext>
                </a:extLst>
              </a:tr>
              <a:tr h="502885">
                <a:tc>
                  <a:txBody>
                    <a:bodyPr/>
                    <a:lstStyle/>
                    <a:p>
                      <a:pPr>
                        <a:lnSpc>
                          <a:spcPct val="160000"/>
                        </a:lnSpc>
                        <a:spcAft>
                          <a:spcPts val="0"/>
                        </a:spcAft>
                      </a:pPr>
                      <a:r>
                        <a:rPr lang="ru-RU" sz="1800" u="none" strike="noStrike" dirty="0" err="1">
                          <a:effectLst/>
                        </a:rPr>
                        <a:t>short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tc>
                  <a:txBody>
                    <a:bodyPr/>
                    <a:lstStyle/>
                    <a:p>
                      <a:pPr>
                        <a:lnSpc>
                          <a:spcPct val="160000"/>
                        </a:lnSpc>
                        <a:spcAft>
                          <a:spcPts val="0"/>
                        </a:spcAft>
                      </a:pPr>
                      <a:r>
                        <a:rPr lang="en-US" sz="1800">
                          <a:effectLst/>
                        </a:rPr>
                        <a:t>sbyte, byte, ushort, uint, ulong </a:t>
                      </a:r>
                      <a:r>
                        <a:rPr lang="ru-RU" sz="1800">
                          <a:effectLst/>
                        </a:rPr>
                        <a:t>или </a:t>
                      </a:r>
                      <a:r>
                        <a:rPr lang="en-US" sz="1800">
                          <a:effectLst/>
                        </a:rPr>
                        <a:t>charsbyte, byte, ushort, uint, ulong, or char</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extLst>
                  <a:ext uri="{0D108BD9-81ED-4DB2-BD59-A6C34878D82A}">
                    <a16:rowId xmlns:a16="http://schemas.microsoft.com/office/drawing/2014/main" xmlns="" val="1852139170"/>
                  </a:ext>
                </a:extLst>
              </a:tr>
              <a:tr h="259369">
                <a:tc>
                  <a:txBody>
                    <a:bodyPr/>
                    <a:lstStyle/>
                    <a:p>
                      <a:pPr>
                        <a:lnSpc>
                          <a:spcPct val="160000"/>
                        </a:lnSpc>
                        <a:spcAft>
                          <a:spcPts val="0"/>
                        </a:spcAft>
                      </a:pPr>
                      <a:r>
                        <a:rPr lang="ru-RU" sz="1800" u="none" strike="noStrike" dirty="0" err="1">
                          <a:effectLst/>
                        </a:rPr>
                        <a:t>ushort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tc>
                  <a:txBody>
                    <a:bodyPr/>
                    <a:lstStyle/>
                    <a:p>
                      <a:pPr>
                        <a:lnSpc>
                          <a:spcPct val="160000"/>
                        </a:lnSpc>
                        <a:spcAft>
                          <a:spcPts val="0"/>
                        </a:spcAft>
                      </a:pPr>
                      <a:r>
                        <a:rPr lang="en-US" sz="1800">
                          <a:effectLst/>
                        </a:rPr>
                        <a:t>sbyte, byte, short </a:t>
                      </a:r>
                      <a:r>
                        <a:rPr lang="ru-RU" sz="1800">
                          <a:effectLst/>
                        </a:rPr>
                        <a:t>или </a:t>
                      </a:r>
                      <a:r>
                        <a:rPr lang="en-US" sz="1800">
                          <a:effectLst/>
                        </a:rPr>
                        <a:t>charsbyte, byte, short, or char</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extLst>
                  <a:ext uri="{0D108BD9-81ED-4DB2-BD59-A6C34878D82A}">
                    <a16:rowId xmlns:a16="http://schemas.microsoft.com/office/drawing/2014/main" xmlns="" val="289034979"/>
                  </a:ext>
                </a:extLst>
              </a:tr>
              <a:tr h="502885">
                <a:tc>
                  <a:txBody>
                    <a:bodyPr/>
                    <a:lstStyle/>
                    <a:p>
                      <a:pPr>
                        <a:lnSpc>
                          <a:spcPct val="160000"/>
                        </a:lnSpc>
                        <a:spcAft>
                          <a:spcPts val="0"/>
                        </a:spcAft>
                      </a:pPr>
                      <a:r>
                        <a:rPr lang="ru-RU" sz="1800" u="none" strike="noStrike" dirty="0" err="1">
                          <a:effectLst/>
                        </a:rPr>
                        <a:t>int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tc>
                  <a:txBody>
                    <a:bodyPr/>
                    <a:lstStyle/>
                    <a:p>
                      <a:pPr>
                        <a:lnSpc>
                          <a:spcPct val="160000"/>
                        </a:lnSpc>
                        <a:spcAft>
                          <a:spcPts val="0"/>
                        </a:spcAft>
                      </a:pPr>
                      <a:r>
                        <a:rPr lang="en-US" sz="1800">
                          <a:effectLst/>
                        </a:rPr>
                        <a:t>sbyte, byte, short, ushort, uint, ulong </a:t>
                      </a:r>
                      <a:r>
                        <a:rPr lang="ru-RU" sz="1800">
                          <a:effectLst/>
                        </a:rPr>
                        <a:t>или </a:t>
                      </a:r>
                      <a:r>
                        <a:rPr lang="en-US" sz="1800">
                          <a:effectLst/>
                        </a:rPr>
                        <a:t>charsbyte, byte, short, ushort, uint, ulong,or char</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extLst>
                  <a:ext uri="{0D108BD9-81ED-4DB2-BD59-A6C34878D82A}">
                    <a16:rowId xmlns:a16="http://schemas.microsoft.com/office/drawing/2014/main" xmlns="" val="1765048495"/>
                  </a:ext>
                </a:extLst>
              </a:tr>
              <a:tr h="502885">
                <a:tc>
                  <a:txBody>
                    <a:bodyPr/>
                    <a:lstStyle/>
                    <a:p>
                      <a:pPr>
                        <a:lnSpc>
                          <a:spcPct val="160000"/>
                        </a:lnSpc>
                        <a:spcAft>
                          <a:spcPts val="0"/>
                        </a:spcAft>
                      </a:pPr>
                      <a:r>
                        <a:rPr lang="ru-RU" sz="1800" u="none" strike="noStrike" dirty="0" err="1">
                          <a:effectLst/>
                        </a:rPr>
                        <a:t>uint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tc>
                  <a:txBody>
                    <a:bodyPr/>
                    <a:lstStyle/>
                    <a:p>
                      <a:pPr>
                        <a:lnSpc>
                          <a:spcPct val="160000"/>
                        </a:lnSpc>
                        <a:spcAft>
                          <a:spcPts val="0"/>
                        </a:spcAft>
                      </a:pPr>
                      <a:r>
                        <a:rPr lang="en-US" sz="1800">
                          <a:effectLst/>
                        </a:rPr>
                        <a:t>sbyte, byte, short, ushort, int </a:t>
                      </a:r>
                      <a:r>
                        <a:rPr lang="ru-RU" sz="1800">
                          <a:effectLst/>
                        </a:rPr>
                        <a:t>или </a:t>
                      </a:r>
                      <a:r>
                        <a:rPr lang="en-US" sz="1800">
                          <a:effectLst/>
                        </a:rPr>
                        <a:t>charsbyte, byte, short, ushort, int, or char</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extLst>
                  <a:ext uri="{0D108BD9-81ED-4DB2-BD59-A6C34878D82A}">
                    <a16:rowId xmlns:a16="http://schemas.microsoft.com/office/drawing/2014/main" xmlns="" val="3985007458"/>
                  </a:ext>
                </a:extLst>
              </a:tr>
              <a:tr h="746400">
                <a:tc>
                  <a:txBody>
                    <a:bodyPr/>
                    <a:lstStyle/>
                    <a:p>
                      <a:pPr>
                        <a:lnSpc>
                          <a:spcPct val="160000"/>
                        </a:lnSpc>
                        <a:spcAft>
                          <a:spcPts val="0"/>
                        </a:spcAft>
                      </a:pPr>
                      <a:r>
                        <a:rPr lang="ru-RU" sz="1800" u="none" strike="noStrike" dirty="0" err="1">
                          <a:effectLst/>
                        </a:rPr>
                        <a:t>long</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tc>
                  <a:txBody>
                    <a:bodyPr/>
                    <a:lstStyle/>
                    <a:p>
                      <a:pPr>
                        <a:lnSpc>
                          <a:spcPct val="160000"/>
                        </a:lnSpc>
                        <a:spcAft>
                          <a:spcPts val="0"/>
                        </a:spcAft>
                      </a:pPr>
                      <a:r>
                        <a:rPr lang="en-US" sz="1800" dirty="0" err="1">
                          <a:effectLst/>
                        </a:rPr>
                        <a:t>sbyte</a:t>
                      </a:r>
                      <a:r>
                        <a:rPr lang="en-US" sz="1800" dirty="0">
                          <a:effectLst/>
                        </a:rPr>
                        <a:t>, byte, short, </a:t>
                      </a:r>
                      <a:r>
                        <a:rPr lang="en-US" sz="1800" dirty="0" err="1">
                          <a:effectLst/>
                        </a:rPr>
                        <a:t>ushort</a:t>
                      </a:r>
                      <a:r>
                        <a:rPr lang="en-US" sz="1800" dirty="0">
                          <a:effectLst/>
                        </a:rPr>
                        <a:t>, </a:t>
                      </a:r>
                      <a:r>
                        <a:rPr lang="en-US" sz="1800" dirty="0" err="1">
                          <a:effectLst/>
                        </a:rPr>
                        <a:t>int</a:t>
                      </a:r>
                      <a:r>
                        <a:rPr lang="en-US" sz="1800" dirty="0">
                          <a:effectLst/>
                        </a:rPr>
                        <a:t>, </a:t>
                      </a:r>
                      <a:r>
                        <a:rPr lang="en-US" sz="1800" dirty="0" err="1">
                          <a:effectLst/>
                        </a:rPr>
                        <a:t>uint</a:t>
                      </a:r>
                      <a:r>
                        <a:rPr lang="en-US" sz="1800" dirty="0">
                          <a:effectLst/>
                        </a:rPr>
                        <a:t>, </a:t>
                      </a:r>
                      <a:r>
                        <a:rPr lang="en-US" sz="1800" dirty="0" err="1">
                          <a:effectLst/>
                        </a:rPr>
                        <a:t>ulong</a:t>
                      </a:r>
                      <a:r>
                        <a:rPr lang="en-US" sz="1800" dirty="0">
                          <a:effectLst/>
                        </a:rPr>
                        <a:t> </a:t>
                      </a:r>
                      <a:r>
                        <a:rPr lang="ru-RU" sz="1800" dirty="0">
                          <a:effectLst/>
                        </a:rPr>
                        <a:t>или </a:t>
                      </a:r>
                      <a:r>
                        <a:rPr lang="en-US" sz="1800" dirty="0" err="1">
                          <a:effectLst/>
                        </a:rPr>
                        <a:t>charsbyte</a:t>
                      </a:r>
                      <a:r>
                        <a:rPr lang="en-US" sz="1800" dirty="0">
                          <a:effectLst/>
                        </a:rPr>
                        <a:t>, byte, short, </a:t>
                      </a:r>
                      <a:r>
                        <a:rPr lang="en-US" sz="1800" dirty="0" err="1">
                          <a:effectLst/>
                        </a:rPr>
                        <a:t>ushort</a:t>
                      </a:r>
                      <a:r>
                        <a:rPr lang="en-US" sz="1800" dirty="0">
                          <a:effectLst/>
                        </a:rPr>
                        <a:t>, </a:t>
                      </a:r>
                      <a:r>
                        <a:rPr lang="en-US" sz="1800" dirty="0" err="1">
                          <a:effectLst/>
                        </a:rPr>
                        <a:t>int</a:t>
                      </a:r>
                      <a:r>
                        <a:rPr lang="en-US" sz="1800" dirty="0">
                          <a:effectLst/>
                        </a:rPr>
                        <a:t>, </a:t>
                      </a:r>
                      <a:r>
                        <a:rPr lang="en-US" sz="1800" dirty="0" err="1">
                          <a:effectLst/>
                        </a:rPr>
                        <a:t>uint</a:t>
                      </a:r>
                      <a:r>
                        <a:rPr lang="en-US" sz="1800" dirty="0">
                          <a:effectLst/>
                        </a:rPr>
                        <a:t>, </a:t>
                      </a:r>
                      <a:r>
                        <a:rPr lang="en-US" sz="1800" dirty="0" err="1">
                          <a:effectLst/>
                        </a:rPr>
                        <a:t>ulong</a:t>
                      </a:r>
                      <a:r>
                        <a:rPr lang="en-US" sz="1800" dirty="0">
                          <a:effectLst/>
                        </a:rPr>
                        <a:t>, or char</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7927" marR="7927" marT="7927" marB="7927" anchor="ctr"/>
                </a:tc>
                <a:extLst>
                  <a:ext uri="{0D108BD9-81ED-4DB2-BD59-A6C34878D82A}">
                    <a16:rowId xmlns:a16="http://schemas.microsoft.com/office/drawing/2014/main" xmlns="" val="4072378696"/>
                  </a:ext>
                </a:extLst>
              </a:tr>
            </a:tbl>
          </a:graphicData>
        </a:graphic>
      </p:graphicFrame>
    </p:spTree>
    <p:extLst>
      <p:ext uri="{BB962C8B-B14F-4D97-AF65-F5344CB8AC3E}">
        <p14:creationId xmlns:p14="http://schemas.microsoft.com/office/powerpoint/2010/main" val="3385833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xmlns="" id="{DC5E33DC-EB55-41F4-8725-2CBB1CEDBFD1}"/>
              </a:ext>
            </a:extLst>
          </p:cNvPr>
          <p:cNvGraphicFramePr>
            <a:graphicFrameLocks noGrp="1"/>
          </p:cNvGraphicFramePr>
          <p:nvPr>
            <p:extLst>
              <p:ext uri="{D42A27DB-BD31-4B8C-83A1-F6EECF244321}">
                <p14:modId xmlns:p14="http://schemas.microsoft.com/office/powerpoint/2010/main" val="949763344"/>
              </p:ext>
            </p:extLst>
          </p:nvPr>
        </p:nvGraphicFramePr>
        <p:xfrm>
          <a:off x="899592" y="943038"/>
          <a:ext cx="7272808" cy="4923282"/>
        </p:xfrm>
        <a:graphic>
          <a:graphicData uri="http://schemas.openxmlformats.org/drawingml/2006/table">
            <a:tbl>
              <a:tblPr firstRow="1" firstCol="1" bandRow="1">
                <a:tableStyleId>{5C22544A-7EE6-4342-B048-85BDC9FD1C3A}</a:tableStyleId>
              </a:tblPr>
              <a:tblGrid>
                <a:gridCol w="1562191">
                  <a:extLst>
                    <a:ext uri="{9D8B030D-6E8A-4147-A177-3AD203B41FA5}">
                      <a16:colId xmlns:a16="http://schemas.microsoft.com/office/drawing/2014/main" xmlns="" val="2362042196"/>
                    </a:ext>
                  </a:extLst>
                </a:gridCol>
                <a:gridCol w="5710617">
                  <a:extLst>
                    <a:ext uri="{9D8B030D-6E8A-4147-A177-3AD203B41FA5}">
                      <a16:colId xmlns:a16="http://schemas.microsoft.com/office/drawing/2014/main" xmlns="" val="509866940"/>
                    </a:ext>
                  </a:extLst>
                </a:gridCol>
              </a:tblGrid>
              <a:tr h="616313">
                <a:tc>
                  <a:txBody>
                    <a:bodyPr/>
                    <a:lstStyle/>
                    <a:p>
                      <a:pPr>
                        <a:lnSpc>
                          <a:spcPct val="160000"/>
                        </a:lnSpc>
                        <a:spcAft>
                          <a:spcPts val="0"/>
                        </a:spcAft>
                      </a:pPr>
                      <a:r>
                        <a:rPr lang="ru-RU" sz="1800" u="none" strike="noStrike" dirty="0" err="1">
                          <a:effectLst/>
                        </a:rPr>
                        <a:t>ulong</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60000"/>
                        </a:lnSpc>
                        <a:spcAft>
                          <a:spcPts val="0"/>
                        </a:spcAft>
                      </a:pPr>
                      <a:r>
                        <a:rPr lang="en-US" sz="1800">
                          <a:effectLst/>
                        </a:rPr>
                        <a:t>sbyte, byte, short, ushort, int, uint, long </a:t>
                      </a:r>
                      <a:r>
                        <a:rPr lang="ru-RU" sz="1800">
                          <a:effectLst/>
                        </a:rPr>
                        <a:t>или </a:t>
                      </a:r>
                      <a:r>
                        <a:rPr lang="en-US" sz="1800">
                          <a:effectLst/>
                        </a:rPr>
                        <a:t>charsbyte, byte, short, ushort, int, uint, long, or char</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xmlns="" val="1166564760"/>
                  </a:ext>
                </a:extLst>
              </a:tr>
              <a:tr h="300691">
                <a:tc>
                  <a:txBody>
                    <a:bodyPr/>
                    <a:lstStyle/>
                    <a:p>
                      <a:pPr>
                        <a:lnSpc>
                          <a:spcPct val="160000"/>
                        </a:lnSpc>
                        <a:spcAft>
                          <a:spcPts val="0"/>
                        </a:spcAft>
                      </a:pPr>
                      <a:r>
                        <a:rPr lang="ru-RU" sz="1800" u="none" strike="noStrike" dirty="0" err="1">
                          <a:effectLst/>
                        </a:rPr>
                        <a:t>char</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60000"/>
                        </a:lnSpc>
                        <a:spcAft>
                          <a:spcPts val="0"/>
                        </a:spcAft>
                      </a:pPr>
                      <a:r>
                        <a:rPr lang="en-US" sz="1800">
                          <a:effectLst/>
                        </a:rPr>
                        <a:t>sbyte, byte </a:t>
                      </a:r>
                      <a:r>
                        <a:rPr lang="ru-RU" sz="1800">
                          <a:effectLst/>
                        </a:rPr>
                        <a:t>или </a:t>
                      </a:r>
                      <a:r>
                        <a:rPr lang="en-US" sz="1800">
                          <a:effectLst/>
                        </a:rPr>
                        <a:t>shortsbyte, byte, or short</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xmlns="" val="275375704"/>
                  </a:ext>
                </a:extLst>
              </a:tr>
              <a:tr h="931936">
                <a:tc>
                  <a:txBody>
                    <a:bodyPr/>
                    <a:lstStyle/>
                    <a:p>
                      <a:pPr>
                        <a:lnSpc>
                          <a:spcPct val="160000"/>
                        </a:lnSpc>
                        <a:spcAft>
                          <a:spcPts val="0"/>
                        </a:spcAft>
                      </a:pPr>
                      <a:r>
                        <a:rPr lang="ru-RU" sz="1800" u="none" strike="noStrike" dirty="0" err="1">
                          <a:effectLst/>
                        </a:rPr>
                        <a:t>float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60000"/>
                        </a:lnSpc>
                        <a:spcAft>
                          <a:spcPts val="0"/>
                        </a:spcAft>
                      </a:pPr>
                      <a:r>
                        <a:rPr lang="en-US" sz="1800">
                          <a:effectLst/>
                        </a:rPr>
                        <a:t>sbyte, byte, short, ushort, int, uint, long, ulong, char </a:t>
                      </a:r>
                      <a:r>
                        <a:rPr lang="ru-RU" sz="1800">
                          <a:effectLst/>
                        </a:rPr>
                        <a:t>или </a:t>
                      </a:r>
                      <a:r>
                        <a:rPr lang="en-US" sz="1800">
                          <a:effectLst/>
                        </a:rPr>
                        <a:t>decimalsbyte, byte, short, ushort, int, uint, long, ulong, char,or decimal</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xmlns="" val="2301898511"/>
                  </a:ext>
                </a:extLst>
              </a:tr>
              <a:tr h="931936">
                <a:tc>
                  <a:txBody>
                    <a:bodyPr/>
                    <a:lstStyle/>
                    <a:p>
                      <a:pPr>
                        <a:lnSpc>
                          <a:spcPct val="160000"/>
                        </a:lnSpc>
                        <a:spcAft>
                          <a:spcPts val="0"/>
                        </a:spcAft>
                      </a:pPr>
                      <a:r>
                        <a:rPr lang="ru-RU" sz="1800" u="none" strike="noStrike" dirty="0" err="1">
                          <a:effectLst/>
                        </a:rPr>
                        <a:t>double</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60000"/>
                        </a:lnSpc>
                        <a:spcAft>
                          <a:spcPts val="0"/>
                        </a:spcAft>
                      </a:pPr>
                      <a:r>
                        <a:rPr lang="en-US" sz="1800">
                          <a:effectLst/>
                        </a:rPr>
                        <a:t>sbyte, byte, short, ushort, int, uint, long, ulong, char, float </a:t>
                      </a:r>
                      <a:r>
                        <a:rPr lang="ru-RU" sz="1800">
                          <a:effectLst/>
                        </a:rPr>
                        <a:t>или </a:t>
                      </a:r>
                      <a:r>
                        <a:rPr lang="en-US" sz="1800">
                          <a:effectLst/>
                        </a:rPr>
                        <a:t>decimalsbyte, byte, short, ushort, int, uint, long, ulong, char, float,or decimal</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xmlns="" val="788411702"/>
                  </a:ext>
                </a:extLst>
              </a:tr>
              <a:tr h="616313">
                <a:tc>
                  <a:txBody>
                    <a:bodyPr/>
                    <a:lstStyle/>
                    <a:p>
                      <a:pPr>
                        <a:lnSpc>
                          <a:spcPct val="160000"/>
                        </a:lnSpc>
                        <a:spcAft>
                          <a:spcPts val="0"/>
                        </a:spcAft>
                      </a:pPr>
                      <a:r>
                        <a:rPr lang="ru-RU" sz="1800" u="none" strike="noStrike" dirty="0" err="1">
                          <a:effectLst/>
                        </a:rPr>
                        <a:t>decimal</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60000"/>
                        </a:lnSpc>
                        <a:spcAft>
                          <a:spcPts val="0"/>
                        </a:spcAft>
                      </a:pPr>
                      <a:r>
                        <a:rPr lang="en-US" sz="1800" dirty="0" err="1">
                          <a:effectLst/>
                        </a:rPr>
                        <a:t>sbyte</a:t>
                      </a:r>
                      <a:r>
                        <a:rPr lang="en-US" sz="1800" dirty="0">
                          <a:effectLst/>
                        </a:rPr>
                        <a:t>, byte, short, </a:t>
                      </a:r>
                      <a:r>
                        <a:rPr lang="en-US" sz="1800" dirty="0" err="1">
                          <a:effectLst/>
                        </a:rPr>
                        <a:t>ushort</a:t>
                      </a:r>
                      <a:r>
                        <a:rPr lang="en-US" sz="1800" dirty="0">
                          <a:effectLst/>
                        </a:rPr>
                        <a:t>, </a:t>
                      </a:r>
                      <a:r>
                        <a:rPr lang="en-US" sz="1800" dirty="0" err="1">
                          <a:effectLst/>
                        </a:rPr>
                        <a:t>int</a:t>
                      </a:r>
                      <a:r>
                        <a:rPr lang="en-US" sz="1800" dirty="0">
                          <a:effectLst/>
                        </a:rPr>
                        <a:t>, </a:t>
                      </a:r>
                      <a:r>
                        <a:rPr lang="en-US" sz="1800" dirty="0" err="1">
                          <a:effectLst/>
                        </a:rPr>
                        <a:t>uint</a:t>
                      </a:r>
                      <a:r>
                        <a:rPr lang="en-US" sz="1800" dirty="0">
                          <a:effectLst/>
                        </a:rPr>
                        <a:t>, long, </a:t>
                      </a:r>
                      <a:r>
                        <a:rPr lang="en-US" sz="1800" dirty="0" err="1">
                          <a:effectLst/>
                        </a:rPr>
                        <a:t>ulong</a:t>
                      </a:r>
                      <a:r>
                        <a:rPr lang="en-US" sz="1800" dirty="0">
                          <a:effectLst/>
                        </a:rPr>
                        <a:t>, char, float </a:t>
                      </a:r>
                      <a:r>
                        <a:rPr lang="ru-RU" sz="1800" dirty="0">
                          <a:effectLst/>
                        </a:rPr>
                        <a:t>или </a:t>
                      </a:r>
                      <a:r>
                        <a:rPr lang="en-US" sz="1800" dirty="0">
                          <a:effectLst/>
                        </a:rPr>
                        <a:t>double</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xmlns="" val="3560179448"/>
                  </a:ext>
                </a:extLst>
              </a:tr>
            </a:tbl>
          </a:graphicData>
        </a:graphic>
      </p:graphicFrame>
      <p:sp>
        <p:nvSpPr>
          <p:cNvPr id="3" name="Rectangle 1">
            <a:extLst>
              <a:ext uri="{FF2B5EF4-FFF2-40B4-BE49-F238E27FC236}">
                <a16:creationId xmlns:a16="http://schemas.microsoft.com/office/drawing/2014/main" xmlns="" id="{68117F0C-B78A-45CF-85AF-5A917A55F671}"/>
              </a:ext>
            </a:extLst>
          </p:cNvPr>
          <p:cNvSpPr>
            <a:spLocks noChangeArrowheads="1"/>
          </p:cNvSpPr>
          <p:nvPr/>
        </p:nvSpPr>
        <p:spPr bwMode="auto">
          <a:xfrm>
            <a:off x="2052638" y="20605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Прямоугольник 3">
            <a:extLst>
              <a:ext uri="{FF2B5EF4-FFF2-40B4-BE49-F238E27FC236}">
                <a16:creationId xmlns:a16="http://schemas.microsoft.com/office/drawing/2014/main" xmlns="" id="{724FC711-AADB-4CC4-99D5-07256787BC4B}"/>
              </a:ext>
            </a:extLst>
          </p:cNvPr>
          <p:cNvSpPr/>
          <p:nvPr/>
        </p:nvSpPr>
        <p:spPr>
          <a:xfrm>
            <a:off x="171311" y="188640"/>
            <a:ext cx="4427174" cy="461665"/>
          </a:xfrm>
          <a:prstGeom prst="rect">
            <a:avLst/>
          </a:prstGeom>
        </p:spPr>
        <p:txBody>
          <a:bodyPr wrap="none">
            <a:spAutoFit/>
          </a:bodyPr>
          <a:lstStyle/>
          <a:p>
            <a:pPr indent="457200"/>
            <a:r>
              <a:rPr lang="kk-KZ" sz="2400" b="1" dirty="0">
                <a:latin typeface="Times New Roman" panose="02020603050405020304" pitchFamily="18" charset="0"/>
                <a:cs typeface="Times New Roman" panose="02020603050405020304" pitchFamily="18" charset="0"/>
              </a:rPr>
              <a:t>Айқын түрлендіру кестесі </a:t>
            </a:r>
            <a:r>
              <a:rPr lang="kk-KZ"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7885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9575" y="1612386"/>
            <a:ext cx="7851429" cy="3785652"/>
          </a:xfrm>
          <a:prstGeom prst="rect">
            <a:avLst/>
          </a:prstGeom>
        </p:spPr>
        <p:txBody>
          <a:bodyPr wrap="square">
            <a:spAutoFit/>
          </a:bodyPr>
          <a:lstStyle/>
          <a:p>
            <a:pPr indent="457200" algn="just"/>
            <a:r>
              <a:rPr lang="kk-KZ" sz="2400" dirty="0">
                <a:latin typeface="Times New Roman" pitchFamily="18" charset="0"/>
                <a:cs typeface="Times New Roman" pitchFamily="18" charset="0"/>
              </a:rPr>
              <a:t>Қарастырылып отырған мысалды Main() функциясы үш негізгі  әрекетті  орындайды:</a:t>
            </a:r>
            <a:endParaRPr lang="ru-RU" sz="2400" dirty="0">
              <a:latin typeface="Times New Roman" pitchFamily="18" charset="0"/>
              <a:cs typeface="Times New Roman" pitchFamily="18" charset="0"/>
            </a:endParaRPr>
          </a:p>
          <a:p>
            <a:pPr marL="342900" lvl="0" indent="-342900" algn="just">
              <a:buFont typeface="Wingdings" pitchFamily="2" charset="2"/>
              <a:buChar char="§"/>
            </a:pPr>
            <a:r>
              <a:rPr lang="kk-KZ" sz="2400" dirty="0">
                <a:latin typeface="Times New Roman" pitchFamily="18" charset="0"/>
                <a:cs typeface="Times New Roman" pitchFamily="18" charset="0"/>
              </a:rPr>
              <a:t>монитор экранына  бағдарлама жұмысының  нәтижесін шығару;</a:t>
            </a:r>
            <a:endParaRPr lang="ru-RU" sz="2400" dirty="0">
              <a:latin typeface="Times New Roman" pitchFamily="18" charset="0"/>
              <a:cs typeface="Times New Roman" pitchFamily="18" charset="0"/>
            </a:endParaRPr>
          </a:p>
          <a:p>
            <a:pPr marL="342900" lvl="0" indent="-342900" algn="just">
              <a:buFont typeface="Wingdings" pitchFamily="2" charset="2"/>
              <a:buChar char="§"/>
            </a:pPr>
            <a:r>
              <a:rPr lang="kk-KZ" sz="2400" dirty="0">
                <a:latin typeface="Times New Roman" pitchFamily="18" charset="0"/>
                <a:cs typeface="Times New Roman" pitchFamily="18" charset="0"/>
              </a:rPr>
              <a:t>диалогтық режімде перне арқылы айнымалылардың  мәндерін енгізу;</a:t>
            </a:r>
            <a:endParaRPr lang="ru-RU" sz="2400" dirty="0">
              <a:latin typeface="Times New Roman" pitchFamily="18" charset="0"/>
              <a:cs typeface="Times New Roman" pitchFamily="18" charset="0"/>
            </a:endParaRPr>
          </a:p>
          <a:p>
            <a:pPr marL="342900" lvl="0" indent="-342900" algn="just">
              <a:buFont typeface="Wingdings" pitchFamily="2" charset="2"/>
              <a:buChar char="§"/>
            </a:pPr>
            <a:r>
              <a:rPr lang="kk-KZ" sz="2400" dirty="0">
                <a:latin typeface="Times New Roman" pitchFamily="18" charset="0"/>
                <a:cs typeface="Times New Roman" pitchFamily="18" charset="0"/>
              </a:rPr>
              <a:t>кейбір арифметикалық өрнектерді есептеу және c, x, y, z айнымалыларына есептеулер нәтижелерін меншіктеу.</a:t>
            </a:r>
            <a:endParaRPr lang="ru-RU" sz="2400" dirty="0">
              <a:latin typeface="Times New Roman" pitchFamily="18" charset="0"/>
              <a:cs typeface="Times New Roman" pitchFamily="18" charset="0"/>
            </a:endParaRPr>
          </a:p>
          <a:p>
            <a:pPr indent="457200" algn="just"/>
            <a:endParaRPr lang="kk-KZ" sz="2400" dirty="0">
              <a:latin typeface="Times New Roman" pitchFamily="18" charset="0"/>
              <a:cs typeface="Times New Roman" pitchFamily="18" charset="0"/>
            </a:endParaRPr>
          </a:p>
          <a:p>
            <a:pPr indent="457200" algn="just"/>
            <a:r>
              <a:rPr lang="kk-KZ" sz="2400" dirty="0">
                <a:latin typeface="Times New Roman" pitchFamily="18" charset="0"/>
                <a:cs typeface="Times New Roman" pitchFamily="18" charset="0"/>
              </a:rPr>
              <a:t>Әрбір әрекетті жеке қарастырайық.</a:t>
            </a:r>
            <a:endParaRPr lang="ru-RU" sz="2400" dirty="0">
              <a:latin typeface="Times New Roman" pitchFamily="18" charset="0"/>
              <a:cs typeface="Times New Roman" pitchFamily="18" charset="0"/>
            </a:endParaRPr>
          </a:p>
        </p:txBody>
      </p:sp>
      <p:sp>
        <p:nvSpPr>
          <p:cNvPr id="3" name="Прямоугольник 2"/>
          <p:cNvSpPr/>
          <p:nvPr/>
        </p:nvSpPr>
        <p:spPr>
          <a:xfrm>
            <a:off x="579628" y="764704"/>
            <a:ext cx="7883361" cy="830997"/>
          </a:xfrm>
          <a:prstGeom prst="rect">
            <a:avLst/>
          </a:prstGeom>
        </p:spPr>
        <p:txBody>
          <a:bodyPr wrap="square">
            <a:spAutoFit/>
          </a:bodyPr>
          <a:lstStyle/>
          <a:p>
            <a:r>
              <a:rPr lang="ru-RU" sz="2400" b="1" dirty="0">
                <a:latin typeface="Times New Roman" pitchFamily="18" charset="0"/>
                <a:cs typeface="Times New Roman" pitchFamily="18" charset="0"/>
              </a:rPr>
              <a:t>3.1 </a:t>
            </a:r>
            <a:r>
              <a:rPr lang="en-US" sz="2400" b="1" dirty="0">
                <a:latin typeface="Times New Roman" pitchFamily="18" charset="0"/>
                <a:cs typeface="Times New Roman" pitchFamily="18" charset="0"/>
              </a:rPr>
              <a:t> C</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бағдарламалау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тілінің</a:t>
            </a:r>
            <a:r>
              <a:rPr lang="ru-RU" sz="2400" b="1" dirty="0">
                <a:latin typeface="Times New Roman" pitchFamily="18" charset="0"/>
                <a:cs typeface="Times New Roman" pitchFamily="18" charset="0"/>
              </a:rPr>
              <a:t> программа</a:t>
            </a:r>
            <a:r>
              <a:rPr lang="kk-KZ" sz="2400" b="1" dirty="0">
                <a:latin typeface="Times New Roman" pitchFamily="18" charset="0"/>
                <a:cs typeface="Times New Roman" pitchFamily="18" charset="0"/>
              </a:rPr>
              <a:t>лық құрылымы</a:t>
            </a:r>
            <a:endParaRPr lang="ru-RU" sz="2400" dirty="0"/>
          </a:p>
        </p:txBody>
      </p:sp>
    </p:spTree>
    <p:extLst>
      <p:ext uri="{BB962C8B-B14F-4D97-AF65-F5344CB8AC3E}">
        <p14:creationId xmlns:p14="http://schemas.microsoft.com/office/powerpoint/2010/main" val="3368054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5" y="533480"/>
            <a:ext cx="6169446" cy="461665"/>
          </a:xfrm>
          <a:prstGeom prst="rect">
            <a:avLst/>
          </a:prstGeom>
        </p:spPr>
        <p:txBody>
          <a:bodyPr wrap="none">
            <a:spAutoFit/>
          </a:bodyPr>
          <a:lstStyle/>
          <a:p>
            <a:r>
              <a:rPr lang="kk-KZ" sz="2400" b="1" dirty="0">
                <a:latin typeface="Times New Roman" panose="02020603050405020304" pitchFamily="18" charset="0"/>
                <a:cs typeface="Times New Roman" panose="02020603050405020304" pitchFamily="18" charset="0"/>
              </a:rPr>
              <a:t>3.2 Монитор экранына ақпаратты шығару</a:t>
            </a:r>
            <a:endParaRPr lang="ru-RU" sz="2400"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39552" y="1013630"/>
            <a:ext cx="7992888" cy="4832092"/>
          </a:xfrm>
          <a:prstGeom prst="rect">
            <a:avLst/>
          </a:prstGeom>
        </p:spPr>
        <p:txBody>
          <a:bodyPr wrap="square">
            <a:spAutoFit/>
          </a:bodyPr>
          <a:lstStyle/>
          <a:p>
            <a:pPr indent="457200" algn="just"/>
            <a:r>
              <a:rPr lang="kk-KZ" sz="2200" dirty="0">
                <a:latin typeface="Times New Roman" pitchFamily="18" charset="0"/>
                <a:cs typeface="Times New Roman" pitchFamily="18" charset="0"/>
              </a:rPr>
              <a:t>C# тілінде консольді қосымшалармен жұмыс  жасау барысында монитор экранына шығару </a:t>
            </a:r>
            <a:r>
              <a:rPr lang="kk-KZ" sz="2200" b="1" dirty="0">
                <a:latin typeface="Times New Roman" pitchFamily="18" charset="0"/>
                <a:cs typeface="Times New Roman" pitchFamily="18" charset="0"/>
              </a:rPr>
              <a:t>Console.WriteLine</a:t>
            </a:r>
            <a:r>
              <a:rPr lang="kk-KZ" sz="2200" dirty="0">
                <a:latin typeface="Times New Roman" pitchFamily="18" charset="0"/>
                <a:cs typeface="Times New Roman" pitchFamily="18" charset="0"/>
              </a:rPr>
              <a:t>() және  </a:t>
            </a:r>
            <a:r>
              <a:rPr lang="kk-KZ" sz="2200" b="1" dirty="0">
                <a:latin typeface="Times New Roman" pitchFamily="18" charset="0"/>
                <a:cs typeface="Times New Roman" pitchFamily="18" charset="0"/>
              </a:rPr>
              <a:t>Console.Write</a:t>
            </a:r>
            <a:r>
              <a:rPr lang="kk-KZ" sz="2200" dirty="0">
                <a:latin typeface="Times New Roman" pitchFamily="18" charset="0"/>
                <a:cs typeface="Times New Roman" pitchFamily="18" charset="0"/>
              </a:rPr>
              <a:t>() статикалық әдістері арқылы орындалады (дәлірек айтқанда  Console класының WriteLine() және Write() статикалық әдістері).</a:t>
            </a:r>
            <a:endParaRPr lang="ru-RU" sz="2200" dirty="0">
              <a:latin typeface="Times New Roman" pitchFamily="18" charset="0"/>
              <a:cs typeface="Times New Roman" pitchFamily="18" charset="0"/>
            </a:endParaRPr>
          </a:p>
          <a:p>
            <a:pPr indent="457200"/>
            <a:r>
              <a:rPr lang="kk-KZ" sz="2200" dirty="0">
                <a:latin typeface="Times New Roman" pitchFamily="18" charset="0"/>
                <a:cs typeface="Times New Roman" pitchFamily="18" charset="0"/>
              </a:rPr>
              <a:t>1</a:t>
            </a:r>
            <a:r>
              <a:rPr lang="en-US" sz="2200" dirty="0">
                <a:latin typeface="Times New Roman" pitchFamily="18" charset="0"/>
                <a:cs typeface="Times New Roman" pitchFamily="18" charset="0"/>
              </a:rPr>
              <a:t>)</a:t>
            </a:r>
            <a:r>
              <a:rPr lang="kk-KZ" sz="2200" dirty="0">
                <a:latin typeface="Times New Roman" pitchFamily="18" charset="0"/>
                <a:cs typeface="Times New Roman" pitchFamily="18" charset="0"/>
              </a:rPr>
              <a:t>Ақпаратты шығарғаннан кейін </a:t>
            </a:r>
            <a:r>
              <a:rPr lang="kk-KZ" sz="2200" b="1" dirty="0">
                <a:latin typeface="Times New Roman" pitchFamily="18" charset="0"/>
                <a:cs typeface="Times New Roman" pitchFamily="18" charset="0"/>
              </a:rPr>
              <a:t>Console.WriteLine() </a:t>
            </a:r>
            <a:r>
              <a:rPr lang="kk-KZ" sz="2200" dirty="0">
                <a:latin typeface="Times New Roman" pitchFamily="18" charset="0"/>
                <a:cs typeface="Times New Roman" pitchFamily="18" charset="0"/>
              </a:rPr>
              <a:t>әдісі  терезе курсорын келесі жолдың басына  көшіруді орындайды. </a:t>
            </a:r>
            <a:endParaRPr lang="ru-RU" sz="2200" dirty="0">
              <a:latin typeface="Times New Roman" pitchFamily="18" charset="0"/>
              <a:cs typeface="Times New Roman" pitchFamily="18" charset="0"/>
            </a:endParaRPr>
          </a:p>
          <a:p>
            <a:pPr indent="457200"/>
            <a:r>
              <a:rPr lang="en-US" sz="2200" dirty="0">
                <a:latin typeface="Times New Roman" pitchFamily="18" charset="0"/>
                <a:cs typeface="Times New Roman" pitchFamily="18" charset="0"/>
              </a:rPr>
              <a:t>2)</a:t>
            </a:r>
            <a:r>
              <a:rPr lang="kk-KZ" sz="2200" dirty="0">
                <a:latin typeface="Times New Roman" pitchFamily="18" charset="0"/>
                <a:cs typeface="Times New Roman" pitchFamily="18" charset="0"/>
              </a:rPr>
              <a:t>Ақпаратты шығарғаннан кейін </a:t>
            </a:r>
            <a:r>
              <a:rPr lang="kk-KZ" sz="2200" b="1" dirty="0">
                <a:latin typeface="Times New Roman" pitchFamily="18" charset="0"/>
                <a:cs typeface="Times New Roman" pitchFamily="18" charset="0"/>
              </a:rPr>
              <a:t>Console.Write() </a:t>
            </a:r>
            <a:r>
              <a:rPr lang="kk-KZ" sz="2200" dirty="0">
                <a:latin typeface="Times New Roman" pitchFamily="18" charset="0"/>
                <a:cs typeface="Times New Roman" pitchFamily="18" charset="0"/>
              </a:rPr>
              <a:t>әдісінде  көрсетілген соңғы символдан кейін курсор келесі жолға көшірілмейді.   </a:t>
            </a:r>
            <a:endParaRPr lang="ru-RU" sz="2200" dirty="0">
              <a:latin typeface="Times New Roman" pitchFamily="18" charset="0"/>
              <a:cs typeface="Times New Roman" pitchFamily="18" charset="0"/>
            </a:endParaRPr>
          </a:p>
          <a:p>
            <a:pPr indent="457200"/>
            <a:r>
              <a:rPr lang="kk-KZ" sz="2200" dirty="0">
                <a:latin typeface="Times New Roman" pitchFamily="18" charset="0"/>
                <a:cs typeface="Times New Roman" pitchFamily="18" charset="0"/>
              </a:rPr>
              <a:t>Ескеру керек, екі әдіс те  монитор экранына ақпаратты символды түрде ғана шығара алады, яғни бүтін немесе нақты типтегі мәндерді монитор экранына шығармас бұрын </a:t>
            </a:r>
            <a:r>
              <a:rPr lang="kk-KZ" sz="2200" b="1" dirty="0">
                <a:latin typeface="Times New Roman" pitchFamily="18" charset="0"/>
                <a:cs typeface="Times New Roman" pitchFamily="18" charset="0"/>
              </a:rPr>
              <a:t>жолдық типке түрлендіру керек</a:t>
            </a:r>
            <a:r>
              <a:rPr lang="kk-KZ" sz="2200" dirty="0">
                <a:latin typeface="Times New Roman" pitchFamily="18" charset="0"/>
                <a:cs typeface="Times New Roman" pitchFamily="18" charset="0"/>
              </a:rPr>
              <a:t>. </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915694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836712"/>
            <a:ext cx="8568952" cy="646331"/>
          </a:xfrm>
          <a:prstGeom prst="rect">
            <a:avLst/>
          </a:prstGeom>
        </p:spPr>
        <p:txBody>
          <a:bodyPr wrap="square">
            <a:spAutoFit/>
          </a:bodyPr>
          <a:lstStyle/>
          <a:p>
            <a:r>
              <a:rPr lang="kk-KZ" dirty="0">
                <a:latin typeface="Times New Roman" pitchFamily="18" charset="0"/>
                <a:cs typeface="Times New Roman" pitchFamily="18" charset="0"/>
              </a:rPr>
              <a:t>Console.WriteLine("a = {0} b = {1} a/b = {2}", a, b, c);</a:t>
            </a:r>
            <a:endParaRPr lang="en-US" dirty="0">
              <a:latin typeface="Times New Roman" pitchFamily="18" charset="0"/>
              <a:cs typeface="Times New Roman" pitchFamily="18" charset="0"/>
            </a:endParaRPr>
          </a:p>
          <a:p>
            <a:r>
              <a:rPr lang="kk-KZ" dirty="0">
                <a:latin typeface="Times New Roman" pitchFamily="18" charset="0"/>
                <a:cs typeface="Times New Roman" pitchFamily="18" charset="0"/>
              </a:rPr>
              <a:t> Console.WriteLine("x={0} sin(x)={1:F5} Asin(x)={2:F3}",x, y, z);</a:t>
            </a:r>
            <a:endParaRPr lang="ru-RU" dirty="0">
              <a:latin typeface="Times New Roman" pitchFamily="18" charset="0"/>
              <a:cs typeface="Times New Roman" pitchFamily="18" charset="0"/>
            </a:endParaRPr>
          </a:p>
        </p:txBody>
      </p:sp>
      <p:sp>
        <p:nvSpPr>
          <p:cNvPr id="3" name="Прямоугольник 2"/>
          <p:cNvSpPr/>
          <p:nvPr/>
        </p:nvSpPr>
        <p:spPr>
          <a:xfrm>
            <a:off x="421935" y="188640"/>
            <a:ext cx="5831725" cy="461665"/>
          </a:xfrm>
          <a:prstGeom prst="rect">
            <a:avLst/>
          </a:prstGeom>
        </p:spPr>
        <p:txBody>
          <a:bodyPr wrap="none">
            <a:spAutoFit/>
          </a:bodyPr>
          <a:lstStyle/>
          <a:p>
            <a:r>
              <a:rPr lang="kk-KZ" sz="2400" b="1" dirty="0"/>
              <a:t>3.2 Монитор экранына ақпаратты шығару</a:t>
            </a:r>
            <a:endParaRPr lang="ru-RU" sz="2400" b="1" dirty="0"/>
          </a:p>
        </p:txBody>
      </p:sp>
      <p:sp>
        <p:nvSpPr>
          <p:cNvPr id="4" name="Прямоугольник 3"/>
          <p:cNvSpPr/>
          <p:nvPr/>
        </p:nvSpPr>
        <p:spPr>
          <a:xfrm>
            <a:off x="363246" y="1628800"/>
            <a:ext cx="8385217" cy="3970318"/>
          </a:xfrm>
          <a:prstGeom prst="rect">
            <a:avLst/>
          </a:prstGeom>
        </p:spPr>
        <p:txBody>
          <a:bodyPr wrap="square">
            <a:spAutoFit/>
          </a:bodyPr>
          <a:lstStyle/>
          <a:p>
            <a:pPr indent="457200" algn="just"/>
            <a:r>
              <a:rPr lang="ru-RU" dirty="0" err="1">
                <a:latin typeface="Times New Roman" pitchFamily="18" charset="0"/>
                <a:cs typeface="Times New Roman" pitchFamily="18" charset="0"/>
              </a:rPr>
              <a:t>Мысалда</a:t>
            </a:r>
            <a:r>
              <a:rPr lang="ru-RU" dirty="0">
                <a:latin typeface="Times New Roman" pitchFamily="18" charset="0"/>
                <a:cs typeface="Times New Roman" pitchFamily="18" charset="0"/>
              </a:rPr>
              <a:t> а</a:t>
            </a:r>
            <a:r>
              <a:rPr lang="kk-KZ" dirty="0">
                <a:latin typeface="Times New Roman" pitchFamily="18" charset="0"/>
                <a:cs typeface="Times New Roman" pitchFamily="18" charset="0"/>
              </a:rPr>
              <a:t>йнымалылардың сандық мәнін жолдық  мәнге түрлендіру   осы әдістердің әрқайсысында орындаған, сонымен қатар түрлендіруді берілген форматта  жүргізілген. </a:t>
            </a:r>
            <a:endParaRPr lang="ru-RU"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Әдетте әдістердің бірінші параметрі  арқылы  түсініктеме мәтіні беріледі, онда </a:t>
            </a:r>
            <a:r>
              <a:rPr lang="kk-KZ" b="1" dirty="0">
                <a:latin typeface="Times New Roman" pitchFamily="18" charset="0"/>
                <a:cs typeface="Times New Roman" pitchFamily="18" charset="0"/>
              </a:rPr>
              <a:t>фигуралы жақша арқылы «толтырғыш» жазылады</a:t>
            </a:r>
            <a:r>
              <a:rPr lang="kk-KZ" dirty="0">
                <a:latin typeface="Times New Roman" pitchFamily="18" charset="0"/>
                <a:cs typeface="Times New Roman" pitchFamily="18" charset="0"/>
              </a:rPr>
              <a:t>. </a:t>
            </a:r>
          </a:p>
          <a:p>
            <a:pPr indent="457200" algn="just"/>
            <a:r>
              <a:rPr lang="kk-KZ" dirty="0">
                <a:latin typeface="Times New Roman" pitchFamily="18" charset="0"/>
                <a:cs typeface="Times New Roman" pitchFamily="18" charset="0"/>
              </a:rPr>
              <a:t>-«Толтырғыштар» санына шек жоқ және есептің талаптарымен ғана анықталады.   </a:t>
            </a:r>
          </a:p>
          <a:p>
            <a:pPr indent="457200" algn="just"/>
            <a:r>
              <a:rPr lang="kk-KZ" dirty="0">
                <a:latin typeface="Times New Roman" pitchFamily="18" charset="0"/>
                <a:cs typeface="Times New Roman" pitchFamily="18" charset="0"/>
              </a:rPr>
              <a:t>-Барлық «толтырғыштар» нөлден бастап нөмірленеді. </a:t>
            </a:r>
          </a:p>
          <a:p>
            <a:pPr indent="457200" algn="just"/>
            <a:r>
              <a:rPr lang="kk-KZ" dirty="0">
                <a:latin typeface="Times New Roman" pitchFamily="18" charset="0"/>
                <a:cs typeface="Times New Roman" pitchFamily="18" charset="0"/>
              </a:rPr>
              <a:t>-Толтырғыштың нөмірінен кейін қос нүкте арқылы  шығару форматының спецификаторын көрсетуге болады. </a:t>
            </a:r>
            <a:endParaRPr lang="ru-RU"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Шығару бойынша әдістерде бірінші параметрден кейін және формат арқылы айнымалылардың атаулары көрсетіледі. Олардың мәндері шығарылатын мәтінде «толтырғыштардың» орнына тиісті форматта орналастырылады. Әрине, айнымалылыр мен  «толтырғыштардың» саны бірдей болуы керек.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889374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536486"/>
            <a:ext cx="6169446" cy="461665"/>
          </a:xfrm>
          <a:prstGeom prst="rect">
            <a:avLst/>
          </a:prstGeom>
        </p:spPr>
        <p:txBody>
          <a:bodyPr wrap="none">
            <a:spAutoFit/>
          </a:bodyPr>
          <a:lstStyle/>
          <a:p>
            <a:r>
              <a:rPr lang="kk-KZ" sz="2400" b="1" dirty="0">
                <a:latin typeface="Times New Roman" panose="02020603050405020304" pitchFamily="18" charset="0"/>
                <a:cs typeface="Times New Roman" panose="02020603050405020304" pitchFamily="18" charset="0"/>
              </a:rPr>
              <a:t>3.2 Монитор экранына ақпаратты шығару</a:t>
            </a:r>
            <a:endParaRPr lang="ru-RU" sz="2400"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755576" y="1164733"/>
            <a:ext cx="7344816" cy="707886"/>
          </a:xfrm>
          <a:prstGeom prst="rect">
            <a:avLst/>
          </a:prstGeom>
        </p:spPr>
        <p:txBody>
          <a:bodyPr wrap="square">
            <a:spAutoFit/>
          </a:bodyPr>
          <a:lstStyle/>
          <a:p>
            <a:r>
              <a:rPr lang="kk-KZ" sz="2000" b="1" dirty="0">
                <a:latin typeface="Times New Roman" pitchFamily="18" charset="0"/>
                <a:cs typeface="Times New Roman" pitchFamily="18" charset="0"/>
              </a:rPr>
              <a:t>Console.WriteLine("a = {0} b = {1} a/b = {2}", a, b, c);</a:t>
            </a:r>
            <a:endParaRPr lang="en-US" sz="2000" b="1" dirty="0">
              <a:latin typeface="Times New Roman" pitchFamily="18" charset="0"/>
              <a:cs typeface="Times New Roman" pitchFamily="18" charset="0"/>
            </a:endParaRPr>
          </a:p>
          <a:p>
            <a:r>
              <a:rPr lang="kk-KZ" sz="2000" b="1" dirty="0">
                <a:latin typeface="Times New Roman" pitchFamily="18" charset="0"/>
                <a:cs typeface="Times New Roman" pitchFamily="18" charset="0"/>
              </a:rPr>
              <a:t> Console.WriteLine("x={0} sin(x)={1:F5} Asin(x)={2:F3}",x, y, z);</a:t>
            </a:r>
            <a:endParaRPr lang="ru-RU" sz="2000" b="1" dirty="0">
              <a:latin typeface="Times New Roman" pitchFamily="18" charset="0"/>
              <a:cs typeface="Times New Roman" pitchFamily="18" charset="0"/>
            </a:endParaRPr>
          </a:p>
        </p:txBody>
      </p:sp>
      <p:sp>
        <p:nvSpPr>
          <p:cNvPr id="4" name="Прямоугольник 3"/>
          <p:cNvSpPr/>
          <p:nvPr/>
        </p:nvSpPr>
        <p:spPr>
          <a:xfrm>
            <a:off x="683568" y="2090172"/>
            <a:ext cx="7776864" cy="2677656"/>
          </a:xfrm>
          <a:prstGeom prst="rect">
            <a:avLst/>
          </a:prstGeom>
        </p:spPr>
        <p:txBody>
          <a:bodyPr wrap="square">
            <a:spAutoFit/>
          </a:bodyPr>
          <a:lstStyle/>
          <a:p>
            <a:pPr indent="457200" algn="just"/>
            <a:r>
              <a:rPr lang="kk-KZ" sz="2400" dirty="0">
                <a:latin typeface="Times New Roman" pitchFamily="18" charset="0"/>
                <a:cs typeface="Times New Roman" pitchFamily="18" charset="0"/>
              </a:rPr>
              <a:t>Бірінші жағдайда шығарылатын мәтінде {0}, {1} және {2} орнына a, b және c айнымалыларының мәндері жазылады. </a:t>
            </a:r>
          </a:p>
          <a:p>
            <a:pPr indent="457200" algn="just"/>
            <a:r>
              <a:rPr lang="kk-KZ" sz="2400" dirty="0">
                <a:latin typeface="Times New Roman" pitchFamily="18" charset="0"/>
                <a:cs typeface="Times New Roman" pitchFamily="18" charset="0"/>
              </a:rPr>
              <a:t>Екінші жағдайда sin(x) және  Asin(x) өрнектерінде сандар үшін  F спецификаторы анықталады  және ол үтірден кейін  5 және 3 дейінгі дәлдікпен сәйкесінше орындалады.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67954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873586"/>
            <a:ext cx="7704856" cy="646331"/>
          </a:xfrm>
          <a:prstGeom prst="rect">
            <a:avLst/>
          </a:prstGeom>
        </p:spPr>
        <p:txBody>
          <a:bodyPr wrap="square">
            <a:spAutoFit/>
          </a:bodyPr>
          <a:lstStyle/>
          <a:p>
            <a:pPr indent="457200"/>
            <a:r>
              <a:rPr lang="kk-KZ" dirty="0">
                <a:latin typeface="Times New Roman" pitchFamily="18" charset="0"/>
                <a:cs typeface="Times New Roman" pitchFamily="18" charset="0"/>
              </a:rPr>
              <a:t>Кейбір форматтау  </a:t>
            </a:r>
            <a:r>
              <a:rPr lang="ru-RU" dirty="0">
                <a:latin typeface="Times New Roman" pitchFamily="18" charset="0"/>
                <a:cs typeface="Times New Roman" pitchFamily="18" charset="0"/>
              </a:rPr>
              <a:t>спецификатор</a:t>
            </a:r>
            <a:r>
              <a:rPr lang="kk-KZ" dirty="0">
                <a:latin typeface="Times New Roman" pitchFamily="18" charset="0"/>
                <a:cs typeface="Times New Roman" pitchFamily="18" charset="0"/>
              </a:rPr>
              <a:t>лары  кестесінде көрсетілген.</a:t>
            </a:r>
            <a:endParaRPr lang="ru-RU" dirty="0">
              <a:latin typeface="Times New Roman" pitchFamily="18" charset="0"/>
              <a:cs typeface="Times New Roman" pitchFamily="18" charset="0"/>
            </a:endParaRPr>
          </a:p>
          <a:p>
            <a:pPr indent="457200"/>
            <a:r>
              <a:rPr lang="ru-RU" dirty="0">
                <a:latin typeface="Times New Roman" pitchFamily="18" charset="0"/>
                <a:cs typeface="Times New Roman" pitchFamily="18" charset="0"/>
              </a:rPr>
              <a:t> </a:t>
            </a:r>
          </a:p>
        </p:txBody>
      </p:sp>
      <p:sp>
        <p:nvSpPr>
          <p:cNvPr id="3" name="Прямоугольник 2"/>
          <p:cNvSpPr/>
          <p:nvPr/>
        </p:nvSpPr>
        <p:spPr>
          <a:xfrm>
            <a:off x="421935" y="188640"/>
            <a:ext cx="5831725" cy="461665"/>
          </a:xfrm>
          <a:prstGeom prst="rect">
            <a:avLst/>
          </a:prstGeom>
        </p:spPr>
        <p:txBody>
          <a:bodyPr wrap="none">
            <a:spAutoFit/>
          </a:bodyPr>
          <a:lstStyle/>
          <a:p>
            <a:r>
              <a:rPr lang="kk-KZ" sz="2400" b="1" dirty="0"/>
              <a:t>3.2 Монитор экранына ақпаратты шығару</a:t>
            </a:r>
            <a:endParaRPr lang="ru-RU" sz="2400" b="1" dirty="0"/>
          </a:p>
        </p:txBody>
      </p:sp>
      <p:graphicFrame>
        <p:nvGraphicFramePr>
          <p:cNvPr id="4" name="Таблица 3"/>
          <p:cNvGraphicFramePr>
            <a:graphicFrameLocks noGrp="1"/>
          </p:cNvGraphicFramePr>
          <p:nvPr>
            <p:extLst>
              <p:ext uri="{D42A27DB-BD31-4B8C-83A1-F6EECF244321}">
                <p14:modId xmlns:p14="http://schemas.microsoft.com/office/powerpoint/2010/main" val="688874021"/>
              </p:ext>
            </p:extLst>
          </p:nvPr>
        </p:nvGraphicFramePr>
        <p:xfrm>
          <a:off x="611560" y="1207483"/>
          <a:ext cx="8010626" cy="4905830"/>
        </p:xfrm>
        <a:graphic>
          <a:graphicData uri="http://schemas.openxmlformats.org/drawingml/2006/table">
            <a:tbl>
              <a:tblPr firstRow="1" firstCol="1" lastRow="1" lastCol="1" bandRow="1" bandCol="1">
                <a:tableStyleId>{5C22544A-7EE6-4342-B048-85BDC9FD1C3A}</a:tableStyleId>
              </a:tblPr>
              <a:tblGrid>
                <a:gridCol w="1385890">
                  <a:extLst>
                    <a:ext uri="{9D8B030D-6E8A-4147-A177-3AD203B41FA5}">
                      <a16:colId xmlns:a16="http://schemas.microsoft.com/office/drawing/2014/main" xmlns="" val="20000"/>
                    </a:ext>
                  </a:extLst>
                </a:gridCol>
                <a:gridCol w="6624736">
                  <a:extLst>
                    <a:ext uri="{9D8B030D-6E8A-4147-A177-3AD203B41FA5}">
                      <a16:colId xmlns:a16="http://schemas.microsoft.com/office/drawing/2014/main" xmlns="" val="20001"/>
                    </a:ext>
                  </a:extLst>
                </a:gridCol>
              </a:tblGrid>
              <a:tr h="476417">
                <a:tc>
                  <a:txBody>
                    <a:bodyPr/>
                    <a:lstStyle/>
                    <a:p>
                      <a:pPr marL="179705" indent="0" algn="ctr">
                        <a:lnSpc>
                          <a:spcPct val="115000"/>
                        </a:lnSpc>
                        <a:spcAft>
                          <a:spcPts val="0"/>
                        </a:spcAft>
                      </a:pPr>
                      <a:r>
                        <a:rPr lang="ru-RU" sz="1600" dirty="0">
                          <a:effectLst/>
                        </a:rPr>
                        <a:t>Специфика-тор</a:t>
                      </a:r>
                      <a:endParaRPr lang="ru-RU" sz="1600" dirty="0">
                        <a:effectLst/>
                        <a:latin typeface="Times New Roman"/>
                        <a:ea typeface="Times New Roman"/>
                      </a:endParaRPr>
                    </a:p>
                  </a:txBody>
                  <a:tcPr marL="66580" marR="66580" marT="0" marB="0"/>
                </a:tc>
                <a:tc>
                  <a:txBody>
                    <a:bodyPr/>
                    <a:lstStyle/>
                    <a:p>
                      <a:pPr marL="179705" indent="0" algn="ctr">
                        <a:lnSpc>
                          <a:spcPct val="115000"/>
                        </a:lnSpc>
                        <a:spcAft>
                          <a:spcPts val="0"/>
                        </a:spcAft>
                      </a:pPr>
                      <a:r>
                        <a:rPr lang="kk-KZ" sz="1600" dirty="0">
                          <a:effectLst/>
                        </a:rPr>
                        <a:t>Қызметі</a:t>
                      </a:r>
                      <a:endParaRPr lang="ru-RU" sz="1600" dirty="0">
                        <a:effectLst/>
                        <a:latin typeface="Times New Roman"/>
                        <a:ea typeface="Times New Roman"/>
                      </a:endParaRPr>
                    </a:p>
                  </a:txBody>
                  <a:tcPr marL="66580" marR="66580" marT="0" marB="0"/>
                </a:tc>
                <a:extLst>
                  <a:ext uri="{0D108BD9-81ED-4DB2-BD59-A6C34878D82A}">
                    <a16:rowId xmlns:a16="http://schemas.microsoft.com/office/drawing/2014/main" xmlns="" val="10000"/>
                  </a:ext>
                </a:extLst>
              </a:tr>
              <a:tr h="476417">
                <a:tc>
                  <a:txBody>
                    <a:bodyPr/>
                    <a:lstStyle/>
                    <a:p>
                      <a:pPr marL="179705" indent="0" algn="just">
                        <a:lnSpc>
                          <a:spcPct val="115000"/>
                        </a:lnSpc>
                        <a:spcAft>
                          <a:spcPts val="0"/>
                        </a:spcAft>
                      </a:pPr>
                      <a:r>
                        <a:rPr lang="en-US" sz="1600">
                          <a:effectLst/>
                        </a:rPr>
                        <a:t>C </a:t>
                      </a:r>
                      <a:r>
                        <a:rPr lang="kk-KZ" sz="1600">
                          <a:effectLst/>
                        </a:rPr>
                        <a:t>немесе </a:t>
                      </a:r>
                      <a:r>
                        <a:rPr lang="en-US" sz="1600">
                          <a:effectLst/>
                        </a:rPr>
                        <a:t>c</a:t>
                      </a:r>
                      <a:endParaRPr lang="ru-RU" sz="1600">
                        <a:effectLst/>
                        <a:latin typeface="Times New Roman"/>
                        <a:ea typeface="Times New Roman"/>
                      </a:endParaRPr>
                    </a:p>
                  </a:txBody>
                  <a:tcPr marL="66580" marR="66580" marT="0" marB="0"/>
                </a:tc>
                <a:tc>
                  <a:txBody>
                    <a:bodyPr/>
                    <a:lstStyle/>
                    <a:p>
                      <a:pPr marL="179705" indent="0" algn="just">
                        <a:lnSpc>
                          <a:spcPct val="115000"/>
                        </a:lnSpc>
                        <a:spcAft>
                          <a:spcPts val="0"/>
                        </a:spcAft>
                      </a:pPr>
                      <a:r>
                        <a:rPr lang="ru-RU" sz="1600">
                          <a:effectLst/>
                        </a:rPr>
                        <a:t>С</a:t>
                      </a:r>
                      <a:r>
                        <a:rPr lang="kk-KZ" sz="1600">
                          <a:effectLst/>
                        </a:rPr>
                        <a:t>андарды ақшалай пішімде шығару үшін қолданылады</a:t>
                      </a:r>
                      <a:endParaRPr lang="ru-RU" sz="1600">
                        <a:effectLst/>
                        <a:latin typeface="Times New Roman"/>
                        <a:ea typeface="Times New Roman"/>
                      </a:endParaRPr>
                    </a:p>
                  </a:txBody>
                  <a:tcPr marL="66580" marR="66580" marT="0" marB="0"/>
                </a:tc>
                <a:extLst>
                  <a:ext uri="{0D108BD9-81ED-4DB2-BD59-A6C34878D82A}">
                    <a16:rowId xmlns:a16="http://schemas.microsoft.com/office/drawing/2014/main" xmlns="" val="10001"/>
                  </a:ext>
                </a:extLst>
              </a:tr>
              <a:tr h="714626">
                <a:tc>
                  <a:txBody>
                    <a:bodyPr/>
                    <a:lstStyle/>
                    <a:p>
                      <a:pPr marL="179705" indent="0" algn="just">
                        <a:lnSpc>
                          <a:spcPct val="115000"/>
                        </a:lnSpc>
                        <a:spcAft>
                          <a:spcPts val="0"/>
                        </a:spcAft>
                      </a:pPr>
                      <a:r>
                        <a:rPr lang="en-US" sz="1600">
                          <a:effectLst/>
                        </a:rPr>
                        <a:t>D </a:t>
                      </a:r>
                      <a:r>
                        <a:rPr lang="kk-KZ" sz="1600">
                          <a:effectLst/>
                        </a:rPr>
                        <a:t>немесе </a:t>
                      </a:r>
                      <a:r>
                        <a:rPr lang="en-US" sz="1600">
                          <a:effectLst/>
                        </a:rPr>
                        <a:t>d</a:t>
                      </a:r>
                      <a:endParaRPr lang="ru-RU" sz="1600">
                        <a:effectLst/>
                        <a:latin typeface="Times New Roman"/>
                        <a:ea typeface="Times New Roman"/>
                      </a:endParaRPr>
                    </a:p>
                  </a:txBody>
                  <a:tcPr marL="66580" marR="66580" marT="0" marB="0"/>
                </a:tc>
                <a:tc>
                  <a:txBody>
                    <a:bodyPr/>
                    <a:lstStyle/>
                    <a:p>
                      <a:pPr marL="179705" indent="0" algn="just">
                        <a:lnSpc>
                          <a:spcPct val="115000"/>
                        </a:lnSpc>
                        <a:spcAft>
                          <a:spcPts val="0"/>
                        </a:spcAft>
                      </a:pPr>
                      <a:r>
                        <a:rPr lang="kk-KZ" sz="1600">
                          <a:effectLst/>
                        </a:rPr>
                        <a:t>Ондық сандарды шығару үшін қолданылады. Символдан кейін үтірден кейін шығарылатын символдар санын көрсетуге болады. </a:t>
                      </a:r>
                      <a:endParaRPr lang="ru-RU" sz="1600">
                        <a:effectLst/>
                        <a:latin typeface="Times New Roman"/>
                        <a:ea typeface="Times New Roman"/>
                      </a:endParaRPr>
                    </a:p>
                  </a:txBody>
                  <a:tcPr marL="66580" marR="66580" marT="0" marB="0"/>
                </a:tc>
                <a:extLst>
                  <a:ext uri="{0D108BD9-81ED-4DB2-BD59-A6C34878D82A}">
                    <a16:rowId xmlns:a16="http://schemas.microsoft.com/office/drawing/2014/main" xmlns="" val="10002"/>
                  </a:ext>
                </a:extLst>
              </a:tr>
              <a:tr h="476417">
                <a:tc>
                  <a:txBody>
                    <a:bodyPr/>
                    <a:lstStyle/>
                    <a:p>
                      <a:pPr marL="179705" indent="0" algn="just">
                        <a:lnSpc>
                          <a:spcPct val="115000"/>
                        </a:lnSpc>
                        <a:spcAft>
                          <a:spcPts val="0"/>
                        </a:spcAft>
                      </a:pPr>
                      <a:r>
                        <a:rPr lang="en-US" sz="1600">
                          <a:effectLst/>
                        </a:rPr>
                        <a:t>E </a:t>
                      </a:r>
                      <a:r>
                        <a:rPr lang="kk-KZ" sz="1600">
                          <a:effectLst/>
                        </a:rPr>
                        <a:t>немесе </a:t>
                      </a:r>
                      <a:r>
                        <a:rPr lang="en-US" sz="1600">
                          <a:effectLst/>
                        </a:rPr>
                        <a:t>e</a:t>
                      </a:r>
                      <a:endParaRPr lang="ru-RU" sz="1600">
                        <a:effectLst/>
                        <a:latin typeface="Times New Roman"/>
                        <a:ea typeface="Times New Roman"/>
                      </a:endParaRPr>
                    </a:p>
                  </a:txBody>
                  <a:tcPr marL="66580" marR="66580" marT="0" marB="0"/>
                </a:tc>
                <a:tc>
                  <a:txBody>
                    <a:bodyPr/>
                    <a:lstStyle/>
                    <a:p>
                      <a:pPr marL="179705" indent="0" algn="just">
                        <a:lnSpc>
                          <a:spcPct val="115000"/>
                        </a:lnSpc>
                        <a:spcAft>
                          <a:spcPts val="0"/>
                        </a:spcAft>
                      </a:pPr>
                      <a:r>
                        <a:rPr lang="kk-KZ" sz="1600">
                          <a:effectLst/>
                        </a:rPr>
                        <a:t>Сандарды экспоненциалдық пішімде шығару үшін қолданылады</a:t>
                      </a:r>
                      <a:endParaRPr lang="ru-RU" sz="1600">
                        <a:effectLst/>
                        <a:latin typeface="Times New Roman"/>
                        <a:ea typeface="Times New Roman"/>
                      </a:endParaRPr>
                    </a:p>
                  </a:txBody>
                  <a:tcPr marL="66580" marR="66580" marT="0" marB="0"/>
                </a:tc>
                <a:extLst>
                  <a:ext uri="{0D108BD9-81ED-4DB2-BD59-A6C34878D82A}">
                    <a16:rowId xmlns:a16="http://schemas.microsoft.com/office/drawing/2014/main" xmlns="" val="10003"/>
                  </a:ext>
                </a:extLst>
              </a:tr>
              <a:tr h="714626">
                <a:tc>
                  <a:txBody>
                    <a:bodyPr/>
                    <a:lstStyle/>
                    <a:p>
                      <a:pPr marL="179705" indent="0" algn="just">
                        <a:lnSpc>
                          <a:spcPct val="115000"/>
                        </a:lnSpc>
                        <a:spcAft>
                          <a:spcPts val="0"/>
                        </a:spcAft>
                      </a:pPr>
                      <a:r>
                        <a:rPr lang="en-US" sz="1600">
                          <a:effectLst/>
                        </a:rPr>
                        <a:t>F </a:t>
                      </a:r>
                      <a:r>
                        <a:rPr lang="kk-KZ" sz="1600">
                          <a:effectLst/>
                        </a:rPr>
                        <a:t>немесе </a:t>
                      </a:r>
                      <a:r>
                        <a:rPr lang="en-US" sz="1600">
                          <a:effectLst/>
                        </a:rPr>
                        <a:t>f</a:t>
                      </a:r>
                      <a:endParaRPr lang="ru-RU" sz="1600">
                        <a:effectLst/>
                        <a:latin typeface="Times New Roman"/>
                        <a:ea typeface="Times New Roman"/>
                      </a:endParaRPr>
                    </a:p>
                  </a:txBody>
                  <a:tcPr marL="66580" marR="66580" marT="0" marB="0"/>
                </a:tc>
                <a:tc>
                  <a:txBody>
                    <a:bodyPr/>
                    <a:lstStyle/>
                    <a:p>
                      <a:pPr marL="179705" indent="0" algn="just">
                        <a:lnSpc>
                          <a:spcPct val="115000"/>
                        </a:lnSpc>
                        <a:spcAft>
                          <a:spcPts val="0"/>
                        </a:spcAft>
                      </a:pPr>
                      <a:r>
                        <a:rPr lang="kk-KZ" sz="1600">
                          <a:effectLst/>
                        </a:rPr>
                        <a:t>Нақты санды </a:t>
                      </a:r>
                      <a:r>
                        <a:rPr lang="ru-RU" sz="1600">
                          <a:effectLst/>
                        </a:rPr>
                        <a:t>«</a:t>
                      </a:r>
                      <a:r>
                        <a:rPr lang="kk-KZ" sz="1600">
                          <a:effectLst/>
                        </a:rPr>
                        <a:t>белгіленген нүктесімен</a:t>
                      </a:r>
                      <a:r>
                        <a:rPr lang="ru-RU" sz="1600">
                          <a:effectLst/>
                        </a:rPr>
                        <a:t>»</a:t>
                      </a:r>
                      <a:r>
                        <a:rPr lang="kk-KZ" sz="1600">
                          <a:effectLst/>
                        </a:rPr>
                        <a:t> шығарады. Символдан кейін үтірден кейін шығарылатын символдар санын көрсетуге болады.</a:t>
                      </a:r>
                      <a:endParaRPr lang="ru-RU" sz="1600">
                        <a:effectLst/>
                        <a:latin typeface="Times New Roman"/>
                        <a:ea typeface="Times New Roman"/>
                      </a:endParaRPr>
                    </a:p>
                  </a:txBody>
                  <a:tcPr marL="66580" marR="66580" marT="0" marB="0"/>
                </a:tc>
                <a:extLst>
                  <a:ext uri="{0D108BD9-81ED-4DB2-BD59-A6C34878D82A}">
                    <a16:rowId xmlns:a16="http://schemas.microsoft.com/office/drawing/2014/main" xmlns="" val="10004"/>
                  </a:ext>
                </a:extLst>
              </a:tr>
              <a:tr h="476417">
                <a:tc>
                  <a:txBody>
                    <a:bodyPr/>
                    <a:lstStyle/>
                    <a:p>
                      <a:pPr marL="179705" indent="0" algn="just">
                        <a:lnSpc>
                          <a:spcPct val="115000"/>
                        </a:lnSpc>
                        <a:spcAft>
                          <a:spcPts val="0"/>
                        </a:spcAft>
                      </a:pPr>
                      <a:r>
                        <a:rPr lang="en-US" sz="1600">
                          <a:effectLst/>
                        </a:rPr>
                        <a:t>G </a:t>
                      </a:r>
                      <a:r>
                        <a:rPr lang="kk-KZ" sz="1600">
                          <a:effectLst/>
                        </a:rPr>
                        <a:t>немесе </a:t>
                      </a:r>
                      <a:r>
                        <a:rPr lang="en-US" sz="1600">
                          <a:effectLst/>
                        </a:rPr>
                        <a:t>g</a:t>
                      </a:r>
                      <a:endParaRPr lang="ru-RU" sz="1600">
                        <a:effectLst/>
                        <a:latin typeface="Times New Roman"/>
                        <a:ea typeface="Times New Roman"/>
                      </a:endParaRPr>
                    </a:p>
                  </a:txBody>
                  <a:tcPr marL="66580" marR="66580" marT="0" marB="0"/>
                </a:tc>
                <a:tc>
                  <a:txBody>
                    <a:bodyPr/>
                    <a:lstStyle/>
                    <a:p>
                      <a:pPr marL="179705" indent="0" algn="just">
                        <a:lnSpc>
                          <a:spcPct val="115000"/>
                        </a:lnSpc>
                        <a:spcAft>
                          <a:spcPts val="0"/>
                        </a:spcAft>
                      </a:pPr>
                      <a:r>
                        <a:rPr lang="kk-KZ" sz="1600">
                          <a:effectLst/>
                        </a:rPr>
                        <a:t>Ортақ </a:t>
                      </a:r>
                      <a:r>
                        <a:rPr lang="ru-RU" sz="1600">
                          <a:effectLst/>
                        </a:rPr>
                        <a:t>(</a:t>
                      </a:r>
                      <a:r>
                        <a:rPr lang="en-US" sz="1600">
                          <a:effectLst/>
                        </a:rPr>
                        <a:t>general</a:t>
                      </a:r>
                      <a:r>
                        <a:rPr lang="ru-RU" sz="1600">
                          <a:effectLst/>
                        </a:rPr>
                        <a:t>)</a:t>
                      </a:r>
                      <a:r>
                        <a:rPr lang="kk-KZ" sz="1600">
                          <a:effectLst/>
                        </a:rPr>
                        <a:t>  пішім. Шығарылатын санның  өлшеміне байланысты F немесе E пішімі  қолданады. </a:t>
                      </a:r>
                      <a:endParaRPr lang="ru-RU" sz="1600">
                        <a:effectLst/>
                        <a:latin typeface="Times New Roman"/>
                        <a:ea typeface="Times New Roman"/>
                      </a:endParaRPr>
                    </a:p>
                  </a:txBody>
                  <a:tcPr marL="66580" marR="66580" marT="0" marB="0"/>
                </a:tc>
                <a:extLst>
                  <a:ext uri="{0D108BD9-81ED-4DB2-BD59-A6C34878D82A}">
                    <a16:rowId xmlns:a16="http://schemas.microsoft.com/office/drawing/2014/main" xmlns="" val="10005"/>
                  </a:ext>
                </a:extLst>
              </a:tr>
              <a:tr h="476417">
                <a:tc>
                  <a:txBody>
                    <a:bodyPr/>
                    <a:lstStyle/>
                    <a:p>
                      <a:pPr marL="179705" indent="0" algn="just">
                        <a:lnSpc>
                          <a:spcPct val="115000"/>
                        </a:lnSpc>
                        <a:spcAft>
                          <a:spcPts val="0"/>
                        </a:spcAft>
                      </a:pPr>
                      <a:r>
                        <a:rPr lang="en-US" sz="1600">
                          <a:effectLst/>
                        </a:rPr>
                        <a:t>N </a:t>
                      </a:r>
                      <a:r>
                        <a:rPr lang="kk-KZ" sz="1600">
                          <a:effectLst/>
                        </a:rPr>
                        <a:t>немесе </a:t>
                      </a:r>
                      <a:r>
                        <a:rPr lang="en-US" sz="1600">
                          <a:effectLst/>
                        </a:rPr>
                        <a:t>n</a:t>
                      </a:r>
                      <a:endParaRPr lang="ru-RU" sz="1600">
                        <a:effectLst/>
                        <a:latin typeface="Times New Roman"/>
                        <a:ea typeface="Times New Roman"/>
                      </a:endParaRPr>
                    </a:p>
                  </a:txBody>
                  <a:tcPr marL="66580" marR="66580" marT="0" marB="0"/>
                </a:tc>
                <a:tc>
                  <a:txBody>
                    <a:bodyPr/>
                    <a:lstStyle/>
                    <a:p>
                      <a:pPr marL="179705" indent="0" algn="just">
                        <a:lnSpc>
                          <a:spcPct val="115000"/>
                        </a:lnSpc>
                        <a:spcAft>
                          <a:spcPts val="0"/>
                        </a:spcAft>
                      </a:pPr>
                      <a:r>
                        <a:rPr lang="kk-KZ" sz="1600">
                          <a:effectLst/>
                        </a:rPr>
                        <a:t>Санды шығаруда мыңдықты бөлектеу үшін қолданады. Бөлектегіш  ретінде үтір қолданылады. </a:t>
                      </a:r>
                      <a:endParaRPr lang="ru-RU" sz="1600">
                        <a:effectLst/>
                        <a:latin typeface="Times New Roman"/>
                        <a:ea typeface="Times New Roman"/>
                      </a:endParaRPr>
                    </a:p>
                  </a:txBody>
                  <a:tcPr marL="66580" marR="66580" marT="0" marB="0"/>
                </a:tc>
                <a:extLst>
                  <a:ext uri="{0D108BD9-81ED-4DB2-BD59-A6C34878D82A}">
                    <a16:rowId xmlns:a16="http://schemas.microsoft.com/office/drawing/2014/main" xmlns="" val="10006"/>
                  </a:ext>
                </a:extLst>
              </a:tr>
              <a:tr h="714626">
                <a:tc>
                  <a:txBody>
                    <a:bodyPr/>
                    <a:lstStyle/>
                    <a:p>
                      <a:pPr marL="179705" indent="0" algn="just">
                        <a:lnSpc>
                          <a:spcPct val="115000"/>
                        </a:lnSpc>
                        <a:spcAft>
                          <a:spcPts val="0"/>
                        </a:spcAft>
                      </a:pPr>
                      <a:r>
                        <a:rPr lang="en-US" sz="1600">
                          <a:effectLst/>
                        </a:rPr>
                        <a:t>X </a:t>
                      </a:r>
                      <a:r>
                        <a:rPr lang="kk-KZ" sz="1600">
                          <a:effectLst/>
                        </a:rPr>
                        <a:t>немесе </a:t>
                      </a:r>
                      <a:r>
                        <a:rPr lang="en-US" sz="1600">
                          <a:effectLst/>
                        </a:rPr>
                        <a:t>x</a:t>
                      </a:r>
                      <a:endParaRPr lang="ru-RU" sz="1600">
                        <a:effectLst/>
                        <a:latin typeface="Times New Roman"/>
                        <a:ea typeface="Times New Roman"/>
                      </a:endParaRPr>
                    </a:p>
                  </a:txBody>
                  <a:tcPr marL="66580" marR="66580" marT="0" marB="0"/>
                </a:tc>
                <a:tc>
                  <a:txBody>
                    <a:bodyPr/>
                    <a:lstStyle/>
                    <a:p>
                      <a:pPr marL="179705" indent="0" algn="just">
                        <a:lnSpc>
                          <a:spcPct val="115000"/>
                        </a:lnSpc>
                        <a:spcAft>
                          <a:spcPts val="0"/>
                        </a:spcAft>
                      </a:pPr>
                      <a:r>
                        <a:rPr lang="kk-KZ" sz="1600" dirty="0">
                          <a:effectLst/>
                        </a:rPr>
                        <a:t>Бүтін санды он алтылық пішімде шығарады. Егер пішім үлкен символмен анықталса, онда он алтылық пішімдегі барлық әріптер  үлкен болады.</a:t>
                      </a:r>
                      <a:endParaRPr lang="ru-RU" sz="1600" dirty="0">
                        <a:effectLst/>
                        <a:latin typeface="Times New Roman"/>
                        <a:ea typeface="Times New Roman"/>
                      </a:endParaRPr>
                    </a:p>
                  </a:txBody>
                  <a:tcPr marL="66580" marR="66580" marT="0" marB="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047710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D3BB4AD6-8C4F-4424-A7D7-55DCE4935937}"/>
              </a:ext>
            </a:extLst>
          </p:cNvPr>
          <p:cNvPicPr>
            <a:picLocks noChangeAspect="1"/>
          </p:cNvPicPr>
          <p:nvPr/>
        </p:nvPicPr>
        <p:blipFill>
          <a:blip r:embed="rId2"/>
          <a:stretch>
            <a:fillRect/>
          </a:stretch>
        </p:blipFill>
        <p:spPr>
          <a:xfrm>
            <a:off x="611560" y="1115914"/>
            <a:ext cx="7920879" cy="4977381"/>
          </a:xfrm>
          <a:prstGeom prst="rect">
            <a:avLst/>
          </a:prstGeom>
        </p:spPr>
      </p:pic>
      <p:sp>
        <p:nvSpPr>
          <p:cNvPr id="5" name="Прямоугольник 4">
            <a:extLst>
              <a:ext uri="{FF2B5EF4-FFF2-40B4-BE49-F238E27FC236}">
                <a16:creationId xmlns:a16="http://schemas.microsoft.com/office/drawing/2014/main" xmlns="" id="{35E7D390-6A0D-4E5A-88B3-B4088D85B871}"/>
              </a:ext>
            </a:extLst>
          </p:cNvPr>
          <p:cNvSpPr/>
          <p:nvPr/>
        </p:nvSpPr>
        <p:spPr>
          <a:xfrm>
            <a:off x="596574" y="739878"/>
            <a:ext cx="7704856" cy="646331"/>
          </a:xfrm>
          <a:prstGeom prst="rect">
            <a:avLst/>
          </a:prstGeom>
        </p:spPr>
        <p:txBody>
          <a:bodyPr wrap="square">
            <a:spAutoFit/>
          </a:bodyPr>
          <a:lstStyle/>
          <a:p>
            <a:pPr indent="457200"/>
            <a:r>
              <a:rPr lang="kk-KZ" dirty="0">
                <a:latin typeface="Times New Roman" pitchFamily="18" charset="0"/>
                <a:cs typeface="Times New Roman" pitchFamily="18" charset="0"/>
              </a:rPr>
              <a:t>Кейбір форматтау  </a:t>
            </a:r>
            <a:r>
              <a:rPr lang="ru-RU" dirty="0">
                <a:latin typeface="Times New Roman" pitchFamily="18" charset="0"/>
                <a:cs typeface="Times New Roman" pitchFamily="18" charset="0"/>
              </a:rPr>
              <a:t>спецификатор</a:t>
            </a:r>
            <a:r>
              <a:rPr lang="kk-KZ" dirty="0">
                <a:latin typeface="Times New Roman" pitchFamily="18" charset="0"/>
                <a:cs typeface="Times New Roman" pitchFamily="18" charset="0"/>
              </a:rPr>
              <a:t>лары  кестесінде көрсетілген.</a:t>
            </a:r>
            <a:endParaRPr lang="ru-RU" dirty="0">
              <a:latin typeface="Times New Roman" pitchFamily="18" charset="0"/>
              <a:cs typeface="Times New Roman" pitchFamily="18" charset="0"/>
            </a:endParaRPr>
          </a:p>
          <a:p>
            <a:pPr indent="457200"/>
            <a:r>
              <a:rPr lang="ru-RU" dirty="0">
                <a:latin typeface="Times New Roman" pitchFamily="18" charset="0"/>
                <a:cs typeface="Times New Roman" pitchFamily="18" charset="0"/>
              </a:rPr>
              <a:t> </a:t>
            </a:r>
          </a:p>
        </p:txBody>
      </p:sp>
    </p:spTree>
    <p:extLst>
      <p:ext uri="{BB962C8B-B14F-4D97-AF65-F5344CB8AC3E}">
        <p14:creationId xmlns:p14="http://schemas.microsoft.com/office/powerpoint/2010/main" val="3471227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8362" y="1052736"/>
            <a:ext cx="7903337" cy="4093428"/>
          </a:xfrm>
          <a:prstGeom prst="rect">
            <a:avLst/>
          </a:prstGeom>
        </p:spPr>
        <p:txBody>
          <a:bodyPr wrap="square">
            <a:spAutoFit/>
          </a:bodyPr>
          <a:lstStyle/>
          <a:p>
            <a:pPr indent="457200" algn="just"/>
            <a:r>
              <a:rPr lang="kk-KZ" dirty="0">
                <a:latin typeface="Times New Roman" pitchFamily="18" charset="0"/>
                <a:cs typeface="Times New Roman" pitchFamily="18" charset="0"/>
              </a:rPr>
              <a:t> </a:t>
            </a:r>
            <a:r>
              <a:rPr lang="kk-KZ" sz="2000" dirty="0">
                <a:latin typeface="Times New Roman" pitchFamily="18" charset="0"/>
                <a:cs typeface="Times New Roman" pitchFamily="18" charset="0"/>
              </a:rPr>
              <a:t>C# тілінде пернетақтадан деректерді енгізу үшін (диалог режимі немесе интерактивті режим) консольді, статистикалық  </a:t>
            </a:r>
            <a:r>
              <a:rPr lang="kk-KZ" sz="2000" b="1" dirty="0">
                <a:latin typeface="Times New Roman" pitchFamily="18" charset="0"/>
                <a:cs typeface="Times New Roman" pitchFamily="18" charset="0"/>
              </a:rPr>
              <a:t>Console.ReadLine() </a:t>
            </a:r>
            <a:r>
              <a:rPr lang="kk-KZ" sz="2000" dirty="0">
                <a:latin typeface="Times New Roman" pitchFamily="18" charset="0"/>
                <a:cs typeface="Times New Roman" pitchFamily="18" charset="0"/>
              </a:rPr>
              <a:t>және</a:t>
            </a:r>
            <a:r>
              <a:rPr lang="kk-KZ" sz="2000" b="1" dirty="0">
                <a:latin typeface="Times New Roman" pitchFamily="18" charset="0"/>
                <a:cs typeface="Times New Roman" pitchFamily="18" charset="0"/>
              </a:rPr>
              <a:t> Console.Read() </a:t>
            </a:r>
            <a:r>
              <a:rPr lang="kk-KZ" sz="2000" dirty="0">
                <a:latin typeface="Times New Roman" pitchFamily="18" charset="0"/>
                <a:cs typeface="Times New Roman" pitchFamily="18" charset="0"/>
              </a:rPr>
              <a:t>әдістері қолданылады.  </a:t>
            </a:r>
          </a:p>
          <a:p>
            <a:pPr indent="457200" algn="just"/>
            <a:r>
              <a:rPr lang="kk-KZ" sz="2000" dirty="0">
                <a:latin typeface="Times New Roman" pitchFamily="18" charset="0"/>
                <a:cs typeface="Times New Roman" pitchFamily="18" charset="0"/>
              </a:rPr>
              <a:t>Осы әдістер бағдарламаның орындалуын  тоқтатады және  компьютер пернетақтасынан деректерді енгізуді күтеді.  </a:t>
            </a:r>
          </a:p>
          <a:p>
            <a:pPr indent="457200" algn="just"/>
            <a:r>
              <a:rPr lang="kk-KZ" sz="2000" dirty="0">
                <a:latin typeface="Times New Roman" pitchFamily="18" charset="0"/>
                <a:cs typeface="Times New Roman" pitchFamily="18" charset="0"/>
              </a:rPr>
              <a:t>Ескеру керек, </a:t>
            </a:r>
          </a:p>
          <a:p>
            <a:pPr marL="342900" indent="-342900" algn="just">
              <a:buFontTx/>
              <a:buChar char="-"/>
            </a:pPr>
            <a:r>
              <a:rPr lang="kk-KZ" sz="2000" dirty="0">
                <a:latin typeface="Times New Roman" pitchFamily="18" charset="0"/>
                <a:cs typeface="Times New Roman" pitchFamily="18" charset="0"/>
              </a:rPr>
              <a:t>Console.ReadLine()  әдісі </a:t>
            </a:r>
            <a:r>
              <a:rPr lang="kk-KZ" sz="2000" b="1" u="sng" dirty="0">
                <a:latin typeface="Times New Roman" pitchFamily="18" charset="0"/>
                <a:cs typeface="Times New Roman" pitchFamily="18" charset="0"/>
              </a:rPr>
              <a:t>string</a:t>
            </a:r>
            <a:r>
              <a:rPr lang="kk-KZ" sz="2000" dirty="0">
                <a:latin typeface="Times New Roman" pitchFamily="18" charset="0"/>
                <a:cs typeface="Times New Roman" pitchFamily="18" charset="0"/>
              </a:rPr>
              <a:t> типті айнымалыны, ал </a:t>
            </a:r>
          </a:p>
          <a:p>
            <a:pPr marL="342900" indent="-342900" algn="just">
              <a:buFontTx/>
              <a:buChar char="-"/>
            </a:pPr>
            <a:r>
              <a:rPr lang="kk-KZ" sz="2000" dirty="0">
                <a:latin typeface="Times New Roman" pitchFamily="18" charset="0"/>
                <a:cs typeface="Times New Roman" pitchFamily="18" charset="0"/>
              </a:rPr>
              <a:t>Console.Read()         әдісі </a:t>
            </a:r>
            <a:r>
              <a:rPr lang="kk-KZ" sz="2000" b="1" u="sng" dirty="0">
                <a:latin typeface="Times New Roman" pitchFamily="18" charset="0"/>
                <a:cs typeface="Times New Roman" pitchFamily="18" charset="0"/>
              </a:rPr>
              <a:t>int</a:t>
            </a:r>
            <a:r>
              <a:rPr lang="kk-KZ" sz="2000" dirty="0">
                <a:latin typeface="Times New Roman" pitchFamily="18" charset="0"/>
                <a:cs typeface="Times New Roman" pitchFamily="18" charset="0"/>
              </a:rPr>
              <a:t>  типті  айнымалыны  қайтарады.  </a:t>
            </a:r>
          </a:p>
          <a:p>
            <a:pPr indent="457200" algn="just"/>
            <a:endParaRPr lang="kk-KZ"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Пернетақтадан енгізілген ақпарат  жадының арнайы аймағына  - </a:t>
            </a:r>
            <a:r>
              <a:rPr lang="kk-KZ" sz="2000" b="1" dirty="0">
                <a:latin typeface="Times New Roman" pitchFamily="18" charset="0"/>
                <a:cs typeface="Times New Roman" pitchFamily="18" charset="0"/>
              </a:rPr>
              <a:t>буферіне</a:t>
            </a:r>
            <a:r>
              <a:rPr lang="kk-KZ" sz="2000" dirty="0">
                <a:latin typeface="Times New Roman" pitchFamily="18" charset="0"/>
                <a:cs typeface="Times New Roman" pitchFamily="18" charset="0"/>
              </a:rPr>
              <a:t>  жазылады. </a:t>
            </a:r>
            <a:r>
              <a:rPr lang="kk-KZ" sz="2000" b="1" dirty="0">
                <a:latin typeface="Times New Roman" pitchFamily="18" charset="0"/>
                <a:cs typeface="Times New Roman" pitchFamily="18" charset="0"/>
              </a:rPr>
              <a:t>Буферге енгізудің </a:t>
            </a:r>
            <a:r>
              <a:rPr lang="kk-KZ" sz="2000" dirty="0">
                <a:latin typeface="Times New Roman" pitchFamily="18" charset="0"/>
                <a:cs typeface="Times New Roman" pitchFamily="18" charset="0"/>
              </a:rPr>
              <a:t>аяқталуы  Enter пернесін (клавиша)  басу  арқылы  орындалады (сонымен бірге осы  перне кодтары буферге жазылады). </a:t>
            </a:r>
            <a:endParaRPr lang="ru-RU" sz="2000" dirty="0">
              <a:latin typeface="Times New Roman" pitchFamily="18" charset="0"/>
              <a:cs typeface="Times New Roman" pitchFamily="18" charset="0"/>
            </a:endParaRPr>
          </a:p>
        </p:txBody>
      </p:sp>
      <p:sp>
        <p:nvSpPr>
          <p:cNvPr id="3" name="Прямоугольник 2"/>
          <p:cNvSpPr/>
          <p:nvPr/>
        </p:nvSpPr>
        <p:spPr>
          <a:xfrm>
            <a:off x="648362" y="404664"/>
            <a:ext cx="5179175" cy="461665"/>
          </a:xfrm>
          <a:prstGeom prst="rect">
            <a:avLst/>
          </a:prstGeom>
        </p:spPr>
        <p:txBody>
          <a:bodyPr wrap="none">
            <a:spAutoFit/>
          </a:bodyPr>
          <a:lstStyle/>
          <a:p>
            <a:r>
              <a:rPr lang="kk-KZ" sz="2400" b="1" dirty="0"/>
              <a:t>3.4  Пернетақтадан деректерді енгізу</a:t>
            </a:r>
            <a:endParaRPr lang="ru-RU" sz="2400" b="1" dirty="0"/>
          </a:p>
        </p:txBody>
      </p:sp>
    </p:spTree>
    <p:extLst>
      <p:ext uri="{BB962C8B-B14F-4D97-AF65-F5344CB8AC3E}">
        <p14:creationId xmlns:p14="http://schemas.microsoft.com/office/powerpoint/2010/main" val="439470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7" y="1700808"/>
            <a:ext cx="7707412" cy="2800767"/>
          </a:xfrm>
          <a:prstGeom prst="rect">
            <a:avLst/>
          </a:prstGeom>
        </p:spPr>
        <p:txBody>
          <a:bodyPr wrap="square">
            <a:spAutoFit/>
          </a:bodyPr>
          <a:lstStyle/>
          <a:p>
            <a:pPr indent="457200" algn="just"/>
            <a:r>
              <a:rPr lang="kk-KZ" sz="2200" b="1" dirty="0">
                <a:latin typeface="Times New Roman" pitchFamily="18" charset="0"/>
                <a:cs typeface="Times New Roman" pitchFamily="18" charset="0"/>
              </a:rPr>
              <a:t>Console.ReadLine</a:t>
            </a:r>
            <a:r>
              <a:rPr lang="kk-KZ" sz="2200" dirty="0">
                <a:latin typeface="Times New Roman" pitchFamily="18" charset="0"/>
                <a:cs typeface="Times New Roman" pitchFamily="18" charset="0"/>
              </a:rPr>
              <a:t>(); нұсқауы (бағдарлама соңында) бағдарлама </a:t>
            </a:r>
            <a:r>
              <a:rPr lang="kk-KZ" sz="2200" b="1" dirty="0">
                <a:latin typeface="Times New Roman" pitchFamily="18" charset="0"/>
                <a:cs typeface="Times New Roman" pitchFamily="18" charset="0"/>
              </a:rPr>
              <a:t>жұмысының </a:t>
            </a:r>
            <a:r>
              <a:rPr lang="kk-KZ" sz="2200" dirty="0">
                <a:latin typeface="Times New Roman" pitchFamily="18" charset="0"/>
                <a:cs typeface="Times New Roman" pitchFamily="18" charset="0"/>
              </a:rPr>
              <a:t>нәтижесін көру үшін «</a:t>
            </a:r>
            <a:r>
              <a:rPr lang="kk-KZ" sz="2200" b="1" dirty="0">
                <a:latin typeface="Times New Roman" pitchFamily="18" charset="0"/>
                <a:cs typeface="Times New Roman" pitchFamily="18" charset="0"/>
              </a:rPr>
              <a:t>бағдарламаның жұмыс терезесін тоқтату</a:t>
            </a:r>
            <a:r>
              <a:rPr lang="kk-KZ" sz="2200" dirty="0">
                <a:latin typeface="Times New Roman" pitchFamily="18" charset="0"/>
                <a:cs typeface="Times New Roman" pitchFamily="18" charset="0"/>
              </a:rPr>
              <a:t>» амалын орындайды, сонымен қатар ,</a:t>
            </a:r>
          </a:p>
          <a:p>
            <a:pPr indent="457200" algn="just"/>
            <a:endParaRPr lang="ru-RU" sz="2200" dirty="0">
              <a:latin typeface="Times New Roman" pitchFamily="18" charset="0"/>
              <a:cs typeface="Times New Roman" pitchFamily="18" charset="0"/>
            </a:endParaRPr>
          </a:p>
          <a:p>
            <a:pPr indent="457200" algn="just"/>
            <a:r>
              <a:rPr lang="kk-KZ" sz="2200" b="1" dirty="0">
                <a:latin typeface="Times New Roman" pitchFamily="18" charset="0"/>
                <a:cs typeface="Times New Roman" pitchFamily="18" charset="0"/>
              </a:rPr>
              <a:t>Console.WriteLine</a:t>
            </a:r>
            <a:r>
              <a:rPr lang="kk-KZ" sz="2200" dirty="0">
                <a:latin typeface="Times New Roman" pitchFamily="18" charset="0"/>
                <a:cs typeface="Times New Roman" pitchFamily="18" charset="0"/>
              </a:rPr>
              <a:t>("Для продолжения нажмите клавишу Enter"); нұсқауы «Для продолжения нажмите клавишу Enter» </a:t>
            </a:r>
            <a:r>
              <a:rPr lang="kk-KZ" sz="2200" b="1" dirty="0">
                <a:latin typeface="Times New Roman" pitchFamily="18" charset="0"/>
                <a:cs typeface="Times New Roman" pitchFamily="18" charset="0"/>
              </a:rPr>
              <a:t>хабарламасын</a:t>
            </a:r>
            <a:r>
              <a:rPr lang="kk-KZ" sz="2200" dirty="0">
                <a:latin typeface="Times New Roman" pitchFamily="18" charset="0"/>
                <a:cs typeface="Times New Roman" pitchFamily="18" charset="0"/>
              </a:rPr>
              <a:t> шығарады. </a:t>
            </a:r>
            <a:endParaRPr lang="ru-RU" sz="2200" dirty="0">
              <a:latin typeface="Times New Roman" pitchFamily="18" charset="0"/>
              <a:cs typeface="Times New Roman" pitchFamily="18" charset="0"/>
            </a:endParaRPr>
          </a:p>
        </p:txBody>
      </p:sp>
      <p:sp>
        <p:nvSpPr>
          <p:cNvPr id="4" name="Прямоугольник 3"/>
          <p:cNvSpPr/>
          <p:nvPr/>
        </p:nvSpPr>
        <p:spPr>
          <a:xfrm>
            <a:off x="579628" y="764704"/>
            <a:ext cx="7883361" cy="830997"/>
          </a:xfrm>
          <a:prstGeom prst="rect">
            <a:avLst/>
          </a:prstGeom>
        </p:spPr>
        <p:txBody>
          <a:bodyPr wrap="square">
            <a:spAutoFit/>
          </a:bodyPr>
          <a:lstStyle/>
          <a:p>
            <a:r>
              <a:rPr lang="ru-RU" sz="2400" b="1" dirty="0">
                <a:latin typeface="Times New Roman" pitchFamily="18" charset="0"/>
                <a:cs typeface="Times New Roman" pitchFamily="18" charset="0"/>
              </a:rPr>
              <a:t>3.1 </a:t>
            </a:r>
            <a:r>
              <a:rPr lang="en-US" sz="2400" b="1" dirty="0">
                <a:latin typeface="Times New Roman" pitchFamily="18" charset="0"/>
                <a:cs typeface="Times New Roman" pitchFamily="18" charset="0"/>
              </a:rPr>
              <a:t> C</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бағдарламалау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тілінің</a:t>
            </a:r>
            <a:r>
              <a:rPr lang="ru-RU" sz="2400" b="1" dirty="0">
                <a:latin typeface="Times New Roman" pitchFamily="18" charset="0"/>
                <a:cs typeface="Times New Roman" pitchFamily="18" charset="0"/>
              </a:rPr>
              <a:t> программа</a:t>
            </a:r>
            <a:r>
              <a:rPr lang="kk-KZ" sz="2400" b="1" dirty="0">
                <a:latin typeface="Times New Roman" pitchFamily="18" charset="0"/>
                <a:cs typeface="Times New Roman" pitchFamily="18" charset="0"/>
              </a:rPr>
              <a:t>лық құрылымы</a:t>
            </a:r>
            <a:endParaRPr lang="ru-RU" sz="2400" dirty="0"/>
          </a:p>
        </p:txBody>
      </p:sp>
    </p:spTree>
    <p:extLst>
      <p:ext uri="{BB962C8B-B14F-4D97-AF65-F5344CB8AC3E}">
        <p14:creationId xmlns:p14="http://schemas.microsoft.com/office/powerpoint/2010/main" val="1851360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817420"/>
            <a:ext cx="7868620" cy="3416320"/>
          </a:xfrm>
          <a:prstGeom prst="rect">
            <a:avLst/>
          </a:prstGeom>
        </p:spPr>
        <p:txBody>
          <a:bodyPr wrap="square">
            <a:spAutoFit/>
          </a:bodyPr>
          <a:lstStyle/>
          <a:p>
            <a:pPr indent="457200" algn="just"/>
            <a:r>
              <a:rPr lang="kk-KZ" sz="2400" b="1" dirty="0">
                <a:latin typeface="Times New Roman" pitchFamily="18" charset="0"/>
                <a:cs typeface="Times New Roman" pitchFamily="18" charset="0"/>
              </a:rPr>
              <a:t>Console.ReadLine() </a:t>
            </a:r>
            <a:r>
              <a:rPr lang="kk-KZ" sz="2400" dirty="0">
                <a:latin typeface="Times New Roman" pitchFamily="18" charset="0"/>
                <a:cs typeface="Times New Roman" pitchFamily="18" charset="0"/>
              </a:rPr>
              <a:t>әдісінің нәтижесі жолдық айнымалының мәні болады (осы жағдайда  buf айнымалысы).  Енгізу аяқталғаннан кейін әдіс жады буферінің  ішіндегісін  өшіреді. </a:t>
            </a:r>
            <a:endParaRPr lang="ru-RU" sz="2400" dirty="0">
              <a:latin typeface="Times New Roman" pitchFamily="18" charset="0"/>
              <a:cs typeface="Times New Roman" pitchFamily="18" charset="0"/>
            </a:endParaRPr>
          </a:p>
          <a:p>
            <a:pPr indent="457200" algn="just"/>
            <a:r>
              <a:rPr lang="kk-KZ" sz="2400" b="1" dirty="0">
                <a:latin typeface="Times New Roman" pitchFamily="18" charset="0"/>
                <a:cs typeface="Times New Roman" pitchFamily="18" charset="0"/>
              </a:rPr>
              <a:t>Console.Read</a:t>
            </a:r>
            <a:r>
              <a:rPr lang="kk-KZ" sz="2400" dirty="0">
                <a:latin typeface="Times New Roman" pitchFamily="18" charset="0"/>
                <a:cs typeface="Times New Roman" pitchFamily="18" charset="0"/>
              </a:rPr>
              <a:t>()әдісі Консольді енгізуге бөлінетін жады  буферінен тек бір ғана символды алады және оны бүтін санға түрлендіреді. Енгізу аяқталғаннан кейін әдіс жады буферінің  ішіндегісін  өшірмейді.  Мысалы, бірінші бағдарлама үзіндісі.</a:t>
            </a:r>
            <a:endParaRPr lang="ru-RU" sz="2400" dirty="0">
              <a:latin typeface="Times New Roman" pitchFamily="18" charset="0"/>
              <a:cs typeface="Times New Roman" pitchFamily="18" charset="0"/>
            </a:endParaRPr>
          </a:p>
        </p:txBody>
      </p:sp>
      <p:sp>
        <p:nvSpPr>
          <p:cNvPr id="3" name="Прямоугольник 2"/>
          <p:cNvSpPr/>
          <p:nvPr/>
        </p:nvSpPr>
        <p:spPr>
          <a:xfrm>
            <a:off x="648362" y="370448"/>
            <a:ext cx="5301708" cy="461665"/>
          </a:xfrm>
          <a:prstGeom prst="rect">
            <a:avLst/>
          </a:prstGeom>
        </p:spPr>
        <p:txBody>
          <a:bodyPr wrap="none">
            <a:spAutoFit/>
          </a:bodyPr>
          <a:lstStyle/>
          <a:p>
            <a:r>
              <a:rPr lang="kk-KZ" sz="2400" b="1" dirty="0">
                <a:latin typeface="Times New Roman" pitchFamily="18" charset="0"/>
                <a:cs typeface="Times New Roman" pitchFamily="18" charset="0"/>
              </a:rPr>
              <a:t>3.4  Пернетақтадан деректерді енгізу</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935647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38846" y="348270"/>
            <a:ext cx="5301708" cy="461665"/>
          </a:xfrm>
          <a:prstGeom prst="rect">
            <a:avLst/>
          </a:prstGeom>
        </p:spPr>
        <p:txBody>
          <a:bodyPr wrap="none">
            <a:spAutoFit/>
          </a:bodyPr>
          <a:lstStyle/>
          <a:p>
            <a:r>
              <a:rPr lang="kk-KZ" sz="2400" b="1" dirty="0">
                <a:latin typeface="Times New Roman" pitchFamily="18" charset="0"/>
                <a:cs typeface="Times New Roman" pitchFamily="18" charset="0"/>
              </a:rPr>
              <a:t>3.4  Пернетақтадан деректерді енгізу</a:t>
            </a:r>
            <a:endParaRPr lang="ru-RU" sz="2400" b="1" dirty="0">
              <a:latin typeface="Times New Roman" pitchFamily="18" charset="0"/>
              <a:cs typeface="Times New Roman" pitchFamily="18" charset="0"/>
            </a:endParaRPr>
          </a:p>
        </p:txBody>
      </p:sp>
      <p:sp>
        <p:nvSpPr>
          <p:cNvPr id="4" name="Прямоугольник 3"/>
          <p:cNvSpPr/>
          <p:nvPr/>
        </p:nvSpPr>
        <p:spPr>
          <a:xfrm>
            <a:off x="395537" y="836712"/>
            <a:ext cx="7992888" cy="4801314"/>
          </a:xfrm>
          <a:prstGeom prst="rect">
            <a:avLst/>
          </a:prstGeom>
        </p:spPr>
        <p:txBody>
          <a:bodyPr wrap="square">
            <a:spAutoFit/>
          </a:bodyPr>
          <a:lstStyle/>
          <a:p>
            <a:pPr indent="342900" algn="just">
              <a:spcAft>
                <a:spcPts val="0"/>
              </a:spcAft>
            </a:pPr>
            <a:r>
              <a:rPr lang="ru-RU" b="1" u="sng" dirty="0" err="1">
                <a:latin typeface="Times New Roman"/>
                <a:ea typeface="Times New Roman"/>
              </a:rPr>
              <a:t>Мысал</a:t>
            </a:r>
            <a:r>
              <a:rPr lang="ru-RU" b="1" dirty="0">
                <a:latin typeface="Times New Roman"/>
                <a:ea typeface="Times New Roman"/>
              </a:rPr>
              <a:t>: </a:t>
            </a:r>
            <a:r>
              <a:rPr lang="ru-RU" b="1" dirty="0">
                <a:latin typeface="Courier New"/>
                <a:ea typeface="Times New Roman"/>
              </a:rPr>
              <a:t>   </a:t>
            </a:r>
          </a:p>
          <a:p>
            <a:pPr indent="342900" algn="just">
              <a:spcAft>
                <a:spcPts val="0"/>
              </a:spcAft>
            </a:pPr>
            <a:r>
              <a:rPr lang="en-US" b="1" dirty="0">
                <a:solidFill>
                  <a:srgbClr val="008080"/>
                </a:solidFill>
                <a:latin typeface="Courier New"/>
                <a:ea typeface="Times New Roman"/>
              </a:rPr>
              <a:t>Console</a:t>
            </a:r>
            <a:r>
              <a:rPr lang="ru-RU" b="1" dirty="0">
                <a:latin typeface="Courier New"/>
                <a:ea typeface="Times New Roman"/>
              </a:rPr>
              <a:t>.</a:t>
            </a:r>
            <a:r>
              <a:rPr lang="en-US" b="1" dirty="0">
                <a:latin typeface="Courier New"/>
                <a:ea typeface="Times New Roman"/>
              </a:rPr>
              <a:t>Write</a:t>
            </a:r>
            <a:r>
              <a:rPr lang="ru-RU" b="1" dirty="0">
                <a:latin typeface="Courier New"/>
                <a:ea typeface="Times New Roman"/>
              </a:rPr>
              <a:t>(</a:t>
            </a:r>
            <a:r>
              <a:rPr lang="ru-RU" b="1" dirty="0">
                <a:solidFill>
                  <a:srgbClr val="800000"/>
                </a:solidFill>
                <a:latin typeface="Courier New"/>
                <a:ea typeface="Times New Roman"/>
              </a:rPr>
              <a:t>"Введите целое значение </a:t>
            </a:r>
            <a:r>
              <a:rPr lang="en-US" b="1" dirty="0">
                <a:solidFill>
                  <a:srgbClr val="800000"/>
                </a:solidFill>
                <a:latin typeface="Courier New"/>
                <a:ea typeface="Times New Roman"/>
              </a:rPr>
              <a:t>a</a:t>
            </a:r>
            <a:r>
              <a:rPr lang="ru-RU" b="1" dirty="0">
                <a:solidFill>
                  <a:srgbClr val="800000"/>
                </a:solidFill>
                <a:latin typeface="Courier New"/>
                <a:ea typeface="Times New Roman"/>
              </a:rPr>
              <a:t> "</a:t>
            </a:r>
            <a:r>
              <a:rPr lang="ru-RU" b="1" dirty="0">
                <a:latin typeface="Courier New"/>
                <a:ea typeface="Times New Roman"/>
              </a:rPr>
              <a:t>);</a:t>
            </a:r>
            <a:endParaRPr lang="ru-RU" b="1" dirty="0">
              <a:latin typeface="Times New Roman"/>
              <a:ea typeface="Times New Roman"/>
            </a:endParaRPr>
          </a:p>
          <a:p>
            <a:pPr>
              <a:spcAft>
                <a:spcPts val="0"/>
              </a:spcAft>
            </a:pPr>
            <a:r>
              <a:rPr lang="ru-RU" b="1" dirty="0">
                <a:latin typeface="Courier New"/>
                <a:ea typeface="Times New Roman"/>
              </a:rPr>
              <a:t>      </a:t>
            </a:r>
            <a:r>
              <a:rPr lang="en-US" b="1" dirty="0" err="1">
                <a:latin typeface="Courier New"/>
                <a:ea typeface="Times New Roman"/>
              </a:rPr>
              <a:t>buf</a:t>
            </a:r>
            <a:r>
              <a:rPr lang="en-US" b="1" dirty="0">
                <a:latin typeface="Courier New"/>
                <a:ea typeface="Times New Roman"/>
              </a:rPr>
              <a:t> = </a:t>
            </a:r>
            <a:r>
              <a:rPr lang="en-US" b="1" dirty="0" err="1">
                <a:solidFill>
                  <a:srgbClr val="008080"/>
                </a:solidFill>
                <a:latin typeface="Courier New"/>
                <a:ea typeface="Times New Roman"/>
              </a:rPr>
              <a:t>Console</a:t>
            </a:r>
            <a:r>
              <a:rPr lang="en-US" b="1" dirty="0" err="1">
                <a:latin typeface="Courier New"/>
                <a:ea typeface="Times New Roman"/>
              </a:rPr>
              <a:t>.ReadLine</a:t>
            </a:r>
            <a:r>
              <a:rPr lang="en-US" b="1" dirty="0">
                <a:latin typeface="Courier New"/>
                <a:ea typeface="Times New Roman"/>
              </a:rPr>
              <a:t>();</a:t>
            </a:r>
            <a:endParaRPr lang="ru-RU" b="1" dirty="0">
              <a:latin typeface="Times New Roman"/>
              <a:ea typeface="Times New Roman"/>
            </a:endParaRPr>
          </a:p>
          <a:p>
            <a:pPr>
              <a:spcAft>
                <a:spcPts val="0"/>
              </a:spcAft>
            </a:pPr>
            <a:r>
              <a:rPr lang="en-US" b="1" dirty="0">
                <a:latin typeface="Courier New"/>
                <a:ea typeface="Times New Roman"/>
              </a:rPr>
              <a:t>      a = </a:t>
            </a:r>
            <a:r>
              <a:rPr lang="en-US" b="1" dirty="0">
                <a:solidFill>
                  <a:srgbClr val="008080"/>
                </a:solidFill>
                <a:latin typeface="Courier New"/>
                <a:ea typeface="Times New Roman"/>
              </a:rPr>
              <a:t>Convert</a:t>
            </a:r>
            <a:r>
              <a:rPr lang="en-US" b="1" dirty="0">
                <a:latin typeface="Courier New"/>
                <a:ea typeface="Times New Roman"/>
              </a:rPr>
              <a:t>.ToInt32(</a:t>
            </a:r>
            <a:r>
              <a:rPr lang="en-US" b="1" dirty="0" err="1">
                <a:latin typeface="Courier New"/>
                <a:ea typeface="Times New Roman"/>
              </a:rPr>
              <a:t>buf</a:t>
            </a:r>
            <a:r>
              <a:rPr lang="en-US" b="1" dirty="0">
                <a:latin typeface="Courier New"/>
                <a:ea typeface="Times New Roman"/>
              </a:rPr>
              <a:t>);</a:t>
            </a:r>
            <a:endParaRPr lang="ru-RU" b="1" dirty="0">
              <a:latin typeface="Times New Roman"/>
              <a:ea typeface="Times New Roman"/>
            </a:endParaRPr>
          </a:p>
          <a:p>
            <a:pPr>
              <a:spcAft>
                <a:spcPts val="0"/>
              </a:spcAft>
            </a:pPr>
            <a:r>
              <a:rPr lang="en-US" b="1" dirty="0">
                <a:latin typeface="Courier New"/>
                <a:ea typeface="Times New Roman"/>
              </a:rPr>
              <a:t>      </a:t>
            </a:r>
            <a:r>
              <a:rPr lang="ru-RU" b="1" dirty="0" err="1">
                <a:solidFill>
                  <a:srgbClr val="008080"/>
                </a:solidFill>
                <a:latin typeface="Courier New"/>
                <a:ea typeface="Times New Roman"/>
              </a:rPr>
              <a:t>Console</a:t>
            </a:r>
            <a:r>
              <a:rPr lang="ru-RU" b="1" dirty="0" err="1">
                <a:latin typeface="Courier New"/>
                <a:ea typeface="Times New Roman"/>
              </a:rPr>
              <a:t>.Write</a:t>
            </a:r>
            <a:r>
              <a:rPr lang="ru-RU" b="1" dirty="0">
                <a:latin typeface="Courier New"/>
                <a:ea typeface="Times New Roman"/>
              </a:rPr>
              <a:t>(</a:t>
            </a:r>
            <a:r>
              <a:rPr lang="ru-RU" b="1" dirty="0">
                <a:solidFill>
                  <a:srgbClr val="800000"/>
                </a:solidFill>
                <a:latin typeface="Courier New"/>
                <a:ea typeface="Times New Roman"/>
              </a:rPr>
              <a:t>"Введите целое значение b "</a:t>
            </a:r>
            <a:r>
              <a:rPr lang="ru-RU" b="1" dirty="0">
                <a:latin typeface="Courier New"/>
                <a:ea typeface="Times New Roman"/>
              </a:rPr>
              <a:t>);</a:t>
            </a:r>
            <a:endParaRPr lang="ru-RU" b="1" dirty="0">
              <a:latin typeface="Times New Roman"/>
              <a:ea typeface="Times New Roman"/>
            </a:endParaRPr>
          </a:p>
          <a:p>
            <a:pPr>
              <a:spcAft>
                <a:spcPts val="0"/>
              </a:spcAft>
            </a:pPr>
            <a:r>
              <a:rPr lang="ru-RU" b="1" dirty="0">
                <a:latin typeface="Courier New"/>
                <a:ea typeface="Times New Roman"/>
              </a:rPr>
              <a:t>      </a:t>
            </a:r>
            <a:r>
              <a:rPr lang="en-US" b="1" dirty="0" err="1">
                <a:latin typeface="Courier New"/>
                <a:ea typeface="Times New Roman"/>
              </a:rPr>
              <a:t>buf</a:t>
            </a:r>
            <a:r>
              <a:rPr lang="en-US" b="1" dirty="0">
                <a:latin typeface="Courier New"/>
                <a:ea typeface="Times New Roman"/>
              </a:rPr>
              <a:t> = </a:t>
            </a:r>
            <a:r>
              <a:rPr lang="en-US" b="1" dirty="0" err="1">
                <a:solidFill>
                  <a:srgbClr val="008080"/>
                </a:solidFill>
                <a:latin typeface="Courier New"/>
                <a:ea typeface="Times New Roman"/>
              </a:rPr>
              <a:t>Console</a:t>
            </a:r>
            <a:r>
              <a:rPr lang="en-US" b="1" dirty="0" err="1">
                <a:latin typeface="Courier New"/>
                <a:ea typeface="Times New Roman"/>
              </a:rPr>
              <a:t>.ReadLine</a:t>
            </a:r>
            <a:r>
              <a:rPr lang="en-US" b="1" dirty="0">
                <a:latin typeface="Courier New"/>
                <a:ea typeface="Times New Roman"/>
              </a:rPr>
              <a:t>();</a:t>
            </a:r>
            <a:endParaRPr lang="ru-RU" b="1" dirty="0">
              <a:latin typeface="Times New Roman"/>
              <a:ea typeface="Times New Roman"/>
            </a:endParaRPr>
          </a:p>
          <a:p>
            <a:pPr>
              <a:spcAft>
                <a:spcPts val="0"/>
              </a:spcAft>
            </a:pPr>
            <a:r>
              <a:rPr lang="en-US" b="1" dirty="0">
                <a:latin typeface="Courier New"/>
                <a:ea typeface="Times New Roman"/>
              </a:rPr>
              <a:t>      b = </a:t>
            </a:r>
            <a:r>
              <a:rPr lang="en-US" b="1" dirty="0">
                <a:solidFill>
                  <a:srgbClr val="008080"/>
                </a:solidFill>
                <a:latin typeface="Courier New"/>
                <a:ea typeface="Times New Roman"/>
              </a:rPr>
              <a:t>Convert</a:t>
            </a:r>
            <a:r>
              <a:rPr lang="en-US" b="1" dirty="0">
                <a:latin typeface="Courier New"/>
                <a:ea typeface="Times New Roman"/>
              </a:rPr>
              <a:t>.ToInt32(</a:t>
            </a:r>
            <a:r>
              <a:rPr lang="en-US" b="1" dirty="0" err="1">
                <a:latin typeface="Courier New"/>
                <a:ea typeface="Times New Roman"/>
              </a:rPr>
              <a:t>buf</a:t>
            </a:r>
            <a:r>
              <a:rPr lang="en-US" b="1" dirty="0">
                <a:latin typeface="Courier New"/>
                <a:ea typeface="Times New Roman"/>
              </a:rPr>
              <a:t>);</a:t>
            </a:r>
            <a:endParaRPr lang="ru-RU" b="1" dirty="0">
              <a:latin typeface="Times New Roman"/>
              <a:ea typeface="Times New Roman"/>
            </a:endParaRPr>
          </a:p>
          <a:p>
            <a:pPr>
              <a:spcAft>
                <a:spcPts val="0"/>
              </a:spcAft>
            </a:pPr>
            <a:r>
              <a:rPr lang="en-US" b="1" dirty="0">
                <a:latin typeface="Courier New"/>
                <a:ea typeface="Times New Roman"/>
              </a:rPr>
              <a:t>      c</a:t>
            </a:r>
            <a:r>
              <a:rPr lang="ru-RU" b="1" dirty="0">
                <a:latin typeface="Courier New"/>
                <a:ea typeface="Times New Roman"/>
              </a:rPr>
              <a:t> = </a:t>
            </a:r>
            <a:r>
              <a:rPr lang="en-US" b="1" dirty="0">
                <a:latin typeface="Courier New"/>
                <a:ea typeface="Times New Roman"/>
              </a:rPr>
              <a:t>a</a:t>
            </a:r>
            <a:r>
              <a:rPr lang="ru-RU" b="1" dirty="0">
                <a:latin typeface="Courier New"/>
                <a:ea typeface="Times New Roman"/>
              </a:rPr>
              <a:t> + </a:t>
            </a:r>
            <a:r>
              <a:rPr lang="en-US" b="1" dirty="0">
                <a:latin typeface="Courier New"/>
                <a:ea typeface="Times New Roman"/>
              </a:rPr>
              <a:t>b</a:t>
            </a:r>
            <a:r>
              <a:rPr lang="ru-RU" b="1" dirty="0">
                <a:latin typeface="Courier New"/>
                <a:ea typeface="Times New Roman"/>
              </a:rPr>
              <a:t>;</a:t>
            </a:r>
            <a:endParaRPr lang="ru-RU" b="1" dirty="0">
              <a:latin typeface="Times New Roman"/>
              <a:ea typeface="Times New Roman"/>
            </a:endParaRPr>
          </a:p>
          <a:p>
            <a:pPr>
              <a:spcAft>
                <a:spcPts val="0"/>
              </a:spcAft>
            </a:pPr>
            <a:r>
              <a:rPr lang="ru-RU" b="1" dirty="0">
                <a:latin typeface="Courier New"/>
                <a:ea typeface="Times New Roman"/>
              </a:rPr>
              <a:t>      </a:t>
            </a:r>
            <a:r>
              <a:rPr lang="en-US" b="1" dirty="0">
                <a:solidFill>
                  <a:srgbClr val="008080"/>
                </a:solidFill>
                <a:latin typeface="Courier New"/>
                <a:ea typeface="Times New Roman"/>
              </a:rPr>
              <a:t>Console</a:t>
            </a:r>
            <a:r>
              <a:rPr lang="ru-RU" b="1" dirty="0">
                <a:latin typeface="Courier New"/>
                <a:ea typeface="Times New Roman"/>
              </a:rPr>
              <a:t>.</a:t>
            </a:r>
            <a:r>
              <a:rPr lang="en-US" b="1" dirty="0" err="1">
                <a:latin typeface="Courier New"/>
                <a:ea typeface="Times New Roman"/>
              </a:rPr>
              <a:t>WriteLine</a:t>
            </a:r>
            <a:r>
              <a:rPr lang="ru-RU" b="1" dirty="0">
                <a:latin typeface="Courier New"/>
                <a:ea typeface="Times New Roman"/>
              </a:rPr>
              <a:t>(</a:t>
            </a:r>
            <a:r>
              <a:rPr lang="ru-RU" b="1" dirty="0">
                <a:solidFill>
                  <a:srgbClr val="800000"/>
                </a:solidFill>
                <a:latin typeface="Courier New"/>
                <a:ea typeface="Times New Roman"/>
              </a:rPr>
              <a:t>"</a:t>
            </a:r>
            <a:r>
              <a:rPr lang="en-US" b="1" dirty="0">
                <a:solidFill>
                  <a:srgbClr val="800000"/>
                </a:solidFill>
                <a:latin typeface="Courier New"/>
                <a:ea typeface="Times New Roman"/>
              </a:rPr>
              <a:t>a</a:t>
            </a:r>
            <a:r>
              <a:rPr lang="ru-RU" b="1" dirty="0">
                <a:solidFill>
                  <a:srgbClr val="800000"/>
                </a:solidFill>
                <a:latin typeface="Courier New"/>
                <a:ea typeface="Times New Roman"/>
              </a:rPr>
              <a:t>+</a:t>
            </a:r>
            <a:r>
              <a:rPr lang="en-US" b="1" dirty="0">
                <a:solidFill>
                  <a:srgbClr val="800000"/>
                </a:solidFill>
                <a:latin typeface="Courier New"/>
                <a:ea typeface="Times New Roman"/>
              </a:rPr>
              <a:t>b</a:t>
            </a:r>
            <a:r>
              <a:rPr lang="ru-RU" b="1" dirty="0">
                <a:solidFill>
                  <a:srgbClr val="800000"/>
                </a:solidFill>
                <a:latin typeface="Courier New"/>
                <a:ea typeface="Times New Roman"/>
              </a:rPr>
              <a:t>={0}"</a:t>
            </a:r>
            <a:r>
              <a:rPr lang="ru-RU" b="1" dirty="0">
                <a:latin typeface="Courier New"/>
                <a:ea typeface="Times New Roman"/>
              </a:rPr>
              <a:t>, </a:t>
            </a:r>
            <a:r>
              <a:rPr lang="en-US" b="1" dirty="0">
                <a:latin typeface="Courier New"/>
                <a:ea typeface="Times New Roman"/>
              </a:rPr>
              <a:t>c</a:t>
            </a:r>
            <a:r>
              <a:rPr lang="ru-RU" b="1" dirty="0">
                <a:latin typeface="Courier New"/>
                <a:ea typeface="Times New Roman"/>
              </a:rPr>
              <a:t>);</a:t>
            </a:r>
          </a:p>
          <a:p>
            <a:pPr>
              <a:spcAft>
                <a:spcPts val="0"/>
              </a:spcAft>
            </a:pPr>
            <a:endParaRPr lang="ru-RU" b="1" dirty="0">
              <a:latin typeface="Times New Roman"/>
              <a:ea typeface="Times New Roman"/>
            </a:endParaRPr>
          </a:p>
          <a:p>
            <a:pPr>
              <a:spcAft>
                <a:spcPts val="0"/>
              </a:spcAft>
            </a:pPr>
            <a:r>
              <a:rPr lang="ru-RU" b="1" u="sng" dirty="0">
                <a:latin typeface="Times New Roman"/>
                <a:ea typeface="Times New Roman"/>
              </a:rPr>
              <a:t>    </a:t>
            </a:r>
            <a:r>
              <a:rPr lang="ru-RU" b="1" u="sng" dirty="0" err="1">
                <a:latin typeface="Times New Roman"/>
                <a:ea typeface="Times New Roman"/>
              </a:rPr>
              <a:t>Кодты</a:t>
            </a:r>
            <a:r>
              <a:rPr lang="ru-RU" b="1" u="sng" dirty="0">
                <a:latin typeface="Times New Roman"/>
                <a:ea typeface="Times New Roman"/>
              </a:rPr>
              <a:t> </a:t>
            </a:r>
            <a:r>
              <a:rPr lang="ru-RU" b="1" u="sng" dirty="0" err="1">
                <a:latin typeface="Times New Roman"/>
                <a:ea typeface="Times New Roman"/>
              </a:rPr>
              <a:t>ауыстыру</a:t>
            </a:r>
            <a:r>
              <a:rPr lang="ru-RU" b="1" u="sng" dirty="0">
                <a:latin typeface="Times New Roman"/>
                <a:ea typeface="Times New Roman"/>
              </a:rPr>
              <a:t>:</a:t>
            </a:r>
          </a:p>
          <a:p>
            <a:pPr>
              <a:spcAft>
                <a:spcPts val="0"/>
              </a:spcAft>
            </a:pPr>
            <a:r>
              <a:rPr lang="ru-RU" b="1" dirty="0">
                <a:latin typeface="Courier New"/>
                <a:ea typeface="Times New Roman"/>
              </a:rPr>
              <a:t>      </a:t>
            </a:r>
            <a:r>
              <a:rPr lang="ru-RU" b="1" dirty="0" err="1">
                <a:solidFill>
                  <a:srgbClr val="008080"/>
                </a:solidFill>
                <a:latin typeface="Courier New"/>
                <a:ea typeface="Times New Roman"/>
              </a:rPr>
              <a:t>Console</a:t>
            </a:r>
            <a:r>
              <a:rPr lang="ru-RU" b="1" dirty="0" err="1">
                <a:latin typeface="Courier New"/>
                <a:ea typeface="Times New Roman"/>
              </a:rPr>
              <a:t>.Write</a:t>
            </a:r>
            <a:r>
              <a:rPr lang="ru-RU" b="1" dirty="0">
                <a:latin typeface="Courier New"/>
                <a:ea typeface="Times New Roman"/>
              </a:rPr>
              <a:t>(</a:t>
            </a:r>
            <a:r>
              <a:rPr lang="ru-RU" b="1" dirty="0">
                <a:solidFill>
                  <a:srgbClr val="800000"/>
                </a:solidFill>
                <a:latin typeface="Courier New"/>
                <a:ea typeface="Times New Roman"/>
              </a:rPr>
              <a:t>"Введите целое значение a "</a:t>
            </a:r>
            <a:r>
              <a:rPr lang="ru-RU" b="1" dirty="0">
                <a:latin typeface="Courier New"/>
                <a:ea typeface="Times New Roman"/>
              </a:rPr>
              <a:t>);</a:t>
            </a:r>
            <a:endParaRPr lang="ru-RU" b="1" dirty="0">
              <a:latin typeface="Times New Roman"/>
              <a:ea typeface="Times New Roman"/>
            </a:endParaRPr>
          </a:p>
          <a:p>
            <a:pPr>
              <a:spcAft>
                <a:spcPts val="0"/>
              </a:spcAft>
            </a:pPr>
            <a:r>
              <a:rPr lang="en-US" b="1" dirty="0">
                <a:latin typeface="Courier New"/>
                <a:ea typeface="Times New Roman"/>
              </a:rPr>
              <a:t>      a = </a:t>
            </a:r>
            <a:r>
              <a:rPr lang="en-US" b="1" dirty="0" err="1">
                <a:solidFill>
                  <a:srgbClr val="008080"/>
                </a:solidFill>
                <a:latin typeface="Courier New"/>
                <a:ea typeface="Times New Roman"/>
              </a:rPr>
              <a:t>Console</a:t>
            </a:r>
            <a:r>
              <a:rPr lang="en-US" b="1" dirty="0" err="1">
                <a:latin typeface="Courier New"/>
                <a:ea typeface="Times New Roman"/>
              </a:rPr>
              <a:t>.Read</a:t>
            </a:r>
            <a:r>
              <a:rPr lang="en-US" b="1" dirty="0">
                <a:latin typeface="Courier New"/>
                <a:ea typeface="Times New Roman"/>
              </a:rPr>
              <a:t>();</a:t>
            </a:r>
            <a:endParaRPr lang="ru-RU" b="1" dirty="0">
              <a:latin typeface="Times New Roman"/>
              <a:ea typeface="Times New Roman"/>
            </a:endParaRPr>
          </a:p>
          <a:p>
            <a:pPr>
              <a:spcAft>
                <a:spcPts val="0"/>
              </a:spcAft>
            </a:pPr>
            <a:r>
              <a:rPr lang="en-US" b="1" dirty="0">
                <a:latin typeface="Courier New"/>
                <a:ea typeface="Times New Roman"/>
              </a:rPr>
              <a:t>      </a:t>
            </a:r>
            <a:r>
              <a:rPr lang="en-US" b="1" dirty="0" err="1">
                <a:solidFill>
                  <a:srgbClr val="008080"/>
                </a:solidFill>
                <a:latin typeface="Courier New"/>
                <a:ea typeface="Times New Roman"/>
              </a:rPr>
              <a:t>Console</a:t>
            </a:r>
            <a:r>
              <a:rPr lang="en-US" b="1" dirty="0" err="1">
                <a:latin typeface="Courier New"/>
                <a:ea typeface="Times New Roman"/>
              </a:rPr>
              <a:t>.Write</a:t>
            </a:r>
            <a:r>
              <a:rPr lang="en-US" b="1" dirty="0">
                <a:latin typeface="Courier New"/>
                <a:ea typeface="Times New Roman"/>
              </a:rPr>
              <a:t>(</a:t>
            </a:r>
            <a:r>
              <a:rPr lang="en-US" b="1" dirty="0">
                <a:solidFill>
                  <a:srgbClr val="800000"/>
                </a:solidFill>
                <a:latin typeface="Courier New"/>
                <a:ea typeface="Times New Roman"/>
              </a:rPr>
              <a:t>"</a:t>
            </a:r>
            <a:r>
              <a:rPr lang="ru-RU" b="1" dirty="0">
                <a:solidFill>
                  <a:srgbClr val="800000"/>
                </a:solidFill>
                <a:latin typeface="Courier New"/>
                <a:ea typeface="Times New Roman"/>
              </a:rPr>
              <a:t>Введите целое значение</a:t>
            </a:r>
            <a:r>
              <a:rPr lang="en-US" b="1" dirty="0">
                <a:solidFill>
                  <a:srgbClr val="800000"/>
                </a:solidFill>
                <a:latin typeface="Courier New"/>
                <a:ea typeface="Times New Roman"/>
              </a:rPr>
              <a:t> b "</a:t>
            </a:r>
            <a:r>
              <a:rPr lang="en-US" b="1" dirty="0">
                <a:latin typeface="Courier New"/>
                <a:ea typeface="Times New Roman"/>
              </a:rPr>
              <a:t>);</a:t>
            </a:r>
            <a:endParaRPr lang="ru-RU" b="1" dirty="0">
              <a:latin typeface="Times New Roman"/>
              <a:ea typeface="Times New Roman"/>
            </a:endParaRPr>
          </a:p>
          <a:p>
            <a:pPr>
              <a:spcAft>
                <a:spcPts val="0"/>
              </a:spcAft>
            </a:pPr>
            <a:r>
              <a:rPr lang="en-US" b="1" dirty="0">
                <a:latin typeface="Courier New"/>
                <a:ea typeface="Times New Roman"/>
              </a:rPr>
              <a:t>      </a:t>
            </a:r>
            <a:r>
              <a:rPr lang="en-US" b="1" dirty="0" err="1">
                <a:latin typeface="Courier New"/>
                <a:ea typeface="Times New Roman"/>
              </a:rPr>
              <a:t>buf</a:t>
            </a:r>
            <a:r>
              <a:rPr lang="en-US" b="1" dirty="0">
                <a:latin typeface="Courier New"/>
                <a:ea typeface="Times New Roman"/>
              </a:rPr>
              <a:t> = </a:t>
            </a:r>
            <a:r>
              <a:rPr lang="en-US" b="1" dirty="0" err="1">
                <a:solidFill>
                  <a:srgbClr val="008080"/>
                </a:solidFill>
                <a:latin typeface="Courier New"/>
                <a:ea typeface="Times New Roman"/>
              </a:rPr>
              <a:t>Console</a:t>
            </a:r>
            <a:r>
              <a:rPr lang="en-US" b="1" dirty="0" err="1">
                <a:latin typeface="Courier New"/>
                <a:ea typeface="Times New Roman"/>
              </a:rPr>
              <a:t>.ReadLine</a:t>
            </a:r>
            <a:r>
              <a:rPr lang="en-US" b="1" dirty="0">
                <a:latin typeface="Courier New"/>
                <a:ea typeface="Times New Roman"/>
              </a:rPr>
              <a:t>();</a:t>
            </a:r>
            <a:endParaRPr lang="ru-RU" b="1" dirty="0">
              <a:latin typeface="Times New Roman"/>
              <a:ea typeface="Times New Roman"/>
            </a:endParaRPr>
          </a:p>
          <a:p>
            <a:pPr>
              <a:spcAft>
                <a:spcPts val="0"/>
              </a:spcAft>
            </a:pPr>
            <a:r>
              <a:rPr lang="en-US" b="1" dirty="0">
                <a:latin typeface="Courier New"/>
                <a:ea typeface="Times New Roman"/>
              </a:rPr>
              <a:t>      b = </a:t>
            </a:r>
            <a:r>
              <a:rPr lang="en-US" b="1" dirty="0">
                <a:solidFill>
                  <a:srgbClr val="008080"/>
                </a:solidFill>
                <a:latin typeface="Courier New"/>
                <a:ea typeface="Times New Roman"/>
              </a:rPr>
              <a:t>Convert</a:t>
            </a:r>
            <a:r>
              <a:rPr lang="en-US" b="1" dirty="0">
                <a:latin typeface="Courier New"/>
                <a:ea typeface="Times New Roman"/>
              </a:rPr>
              <a:t>.ToInt32(</a:t>
            </a:r>
            <a:r>
              <a:rPr lang="en-US" b="1" dirty="0" err="1">
                <a:latin typeface="Courier New"/>
                <a:ea typeface="Times New Roman"/>
              </a:rPr>
              <a:t>buf</a:t>
            </a:r>
            <a:r>
              <a:rPr lang="en-US" b="1" dirty="0">
                <a:latin typeface="Courier New"/>
                <a:ea typeface="Times New Roman"/>
              </a:rPr>
              <a:t>);</a:t>
            </a:r>
            <a:endParaRPr lang="ru-RU" b="1" dirty="0">
              <a:latin typeface="Times New Roman"/>
              <a:ea typeface="Times New Roman"/>
            </a:endParaRPr>
          </a:p>
          <a:p>
            <a:pPr marL="179705" marR="27305" algn="just">
              <a:spcAft>
                <a:spcPts val="600"/>
              </a:spcAft>
            </a:pPr>
            <a:r>
              <a:rPr lang="ru-RU" b="1" dirty="0">
                <a:latin typeface="Courier New"/>
                <a:ea typeface="Times New Roman"/>
              </a:rPr>
              <a:t>      c = a + b;</a:t>
            </a:r>
            <a:endParaRPr lang="ru-RU" b="1" dirty="0">
              <a:effectLst/>
              <a:latin typeface="Times New Roman"/>
              <a:ea typeface="Times New Roman"/>
            </a:endParaRPr>
          </a:p>
        </p:txBody>
      </p:sp>
    </p:spTree>
    <p:extLst>
      <p:ext uri="{BB962C8B-B14F-4D97-AF65-F5344CB8AC3E}">
        <p14:creationId xmlns:p14="http://schemas.microsoft.com/office/powerpoint/2010/main" val="1985766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5048" y="1052736"/>
            <a:ext cx="7741368" cy="4154984"/>
          </a:xfrm>
          <a:prstGeom prst="rect">
            <a:avLst/>
          </a:prstGeom>
        </p:spPr>
        <p:txBody>
          <a:bodyPr wrap="square">
            <a:spAutoFit/>
          </a:bodyPr>
          <a:lstStyle/>
          <a:p>
            <a:pPr indent="457200" algn="just"/>
            <a:r>
              <a:rPr lang="kk-KZ" sz="2400" dirty="0">
                <a:latin typeface="Times New Roman" pitchFamily="18" charset="0"/>
                <a:cs typeface="Times New Roman" pitchFamily="18" charset="0"/>
              </a:rPr>
              <a:t>«a bytin canin engizy - »  сөйлемінен кейін </a:t>
            </a:r>
            <a:r>
              <a:rPr lang="en-US" sz="2400" dirty="0">
                <a:latin typeface="Times New Roman" pitchFamily="18" charset="0"/>
                <a:cs typeface="Times New Roman" pitchFamily="18" charset="0"/>
              </a:rPr>
              <a:t>47</a:t>
            </a:r>
            <a:r>
              <a:rPr lang="kk-KZ" sz="2400" dirty="0">
                <a:latin typeface="Times New Roman" pitchFamily="18" charset="0"/>
                <a:cs typeface="Times New Roman" pitchFamily="18" charset="0"/>
              </a:rPr>
              <a:t> саны енгізілсе, </a:t>
            </a:r>
          </a:p>
          <a:p>
            <a:pPr indent="457200" algn="just"/>
            <a:r>
              <a:rPr lang="en-US" sz="2400" dirty="0">
                <a:latin typeface="Times New Roman" pitchFamily="18" charset="0"/>
                <a:cs typeface="Times New Roman" pitchFamily="18" charset="0"/>
              </a:rPr>
              <a:t>a</a:t>
            </a:r>
            <a:r>
              <a:rPr lang="kk-KZ" sz="2400" dirty="0">
                <a:latin typeface="Times New Roman" pitchFamily="18" charset="0"/>
                <a:cs typeface="Times New Roman" pitchFamily="18" charset="0"/>
              </a:rPr>
              <a:t> айнымалысына  </a:t>
            </a:r>
            <a:r>
              <a:rPr lang="en-US" sz="2400" dirty="0">
                <a:latin typeface="Times New Roman" pitchFamily="18" charset="0"/>
                <a:cs typeface="Times New Roman" pitchFamily="18" charset="0"/>
              </a:rPr>
              <a:t>52</a:t>
            </a:r>
            <a:r>
              <a:rPr lang="kk-KZ" sz="2400" dirty="0">
                <a:latin typeface="Times New Roman" pitchFamily="18" charset="0"/>
                <a:cs typeface="Times New Roman" pitchFamily="18" charset="0"/>
              </a:rPr>
              <a:t> мәні меншіктеледі </a:t>
            </a:r>
            <a:r>
              <a:rPr lang="en-US" sz="2400" dirty="0">
                <a:latin typeface="Times New Roman" pitchFamily="18" charset="0"/>
                <a:cs typeface="Times New Roman" pitchFamily="18" charset="0"/>
              </a:rPr>
              <a:t>(</a:t>
            </a:r>
            <a:r>
              <a:rPr lang="ru-RU" sz="2400" dirty="0">
                <a:latin typeface="Times New Roman" pitchFamily="18" charset="0"/>
                <a:cs typeface="Times New Roman" pitchFamily="18" charset="0"/>
              </a:rPr>
              <a:t>символ</a:t>
            </a:r>
            <a:r>
              <a:rPr lang="kk-KZ" sz="2400" dirty="0">
                <a:latin typeface="Times New Roman" pitchFamily="18" charset="0"/>
                <a:cs typeface="Times New Roman" pitchFamily="18" charset="0"/>
              </a:rPr>
              <a:t>дың </a:t>
            </a:r>
            <a:r>
              <a:rPr lang="ru-RU" sz="2400" dirty="0">
                <a:latin typeface="Times New Roman" pitchFamily="18" charset="0"/>
                <a:cs typeface="Times New Roman" pitchFamily="18" charset="0"/>
              </a:rPr>
              <a:t>код</a:t>
            </a:r>
            <a:r>
              <a:rPr lang="kk-KZ" sz="2400" dirty="0">
                <a:latin typeface="Times New Roman" pitchFamily="18" charset="0"/>
                <a:cs typeface="Times New Roman" pitchFamily="18" charset="0"/>
              </a:rPr>
              <a:t>ы -</a:t>
            </a:r>
            <a:r>
              <a:rPr lang="en-US" sz="2400" dirty="0">
                <a:latin typeface="Times New Roman" pitchFamily="18" charset="0"/>
                <a:cs typeface="Times New Roman" pitchFamily="18" charset="0"/>
              </a:rPr>
              <a:t> 4)</a:t>
            </a:r>
            <a:r>
              <a:rPr lang="kk-KZ" sz="2400" dirty="0">
                <a:latin typeface="Times New Roman" pitchFamily="18" charset="0"/>
                <a:cs typeface="Times New Roman" pitchFamily="18" charset="0"/>
              </a:rPr>
              <a:t>, </a:t>
            </a:r>
            <a:r>
              <a:rPr lang="en-US" sz="2400" dirty="0">
                <a:latin typeface="Times New Roman" pitchFamily="18" charset="0"/>
                <a:cs typeface="Times New Roman" pitchFamily="18" charset="0"/>
              </a:rPr>
              <a:t>b </a:t>
            </a:r>
            <a:r>
              <a:rPr lang="kk-KZ" sz="2400" dirty="0">
                <a:latin typeface="Times New Roman" pitchFamily="18" charset="0"/>
                <a:cs typeface="Times New Roman" pitchFamily="18" charset="0"/>
              </a:rPr>
              <a:t>айнымалысына  7 саны, </a:t>
            </a:r>
          </a:p>
          <a:p>
            <a:pPr indent="457200" algn="just"/>
            <a:r>
              <a:rPr lang="kk-KZ" sz="2400" dirty="0">
                <a:latin typeface="Times New Roman" pitchFamily="18" charset="0"/>
                <a:cs typeface="Times New Roman" pitchFamily="18" charset="0"/>
              </a:rPr>
              <a:t>ал  </a:t>
            </a:r>
            <a:r>
              <a:rPr lang="en-US" sz="2400" dirty="0">
                <a:latin typeface="Times New Roman" pitchFamily="18" charset="0"/>
                <a:cs typeface="Times New Roman" pitchFamily="18" charset="0"/>
              </a:rPr>
              <a:t>c</a:t>
            </a:r>
            <a:r>
              <a:rPr lang="kk-KZ" sz="2400" dirty="0">
                <a:latin typeface="Times New Roman" pitchFamily="18" charset="0"/>
                <a:cs typeface="Times New Roman" pitchFamily="18" charset="0"/>
              </a:rPr>
              <a:t> қосындысының нәтижесі  </a:t>
            </a:r>
            <a:r>
              <a:rPr lang="en-US" sz="2400" dirty="0">
                <a:latin typeface="Times New Roman" pitchFamily="18" charset="0"/>
                <a:cs typeface="Times New Roman" pitchFamily="18" charset="0"/>
              </a:rPr>
              <a:t>59</a:t>
            </a:r>
            <a:r>
              <a:rPr lang="kk-KZ" sz="2400" dirty="0">
                <a:latin typeface="Times New Roman" pitchFamily="18" charset="0"/>
                <a:cs typeface="Times New Roman" pitchFamily="18" charset="0"/>
              </a:rPr>
              <a:t> болады. </a:t>
            </a:r>
          </a:p>
          <a:p>
            <a:pPr indent="457200" algn="just"/>
            <a:r>
              <a:rPr lang="kk-KZ" sz="2400" dirty="0">
                <a:latin typeface="Times New Roman" pitchFamily="18" charset="0"/>
                <a:cs typeface="Times New Roman" pitchFamily="18" charset="0"/>
              </a:rPr>
              <a:t>b айнымалысы   үшін  монитор  экранында  кідіріс  болмайды,  b айнымалысына консольда енгізуге арналған  буфердің  қалған бөлігі меншіктеледі. </a:t>
            </a:r>
            <a:endParaRPr lang="ru-RU" sz="2400" dirty="0">
              <a:latin typeface="Times New Roman" pitchFamily="18" charset="0"/>
              <a:cs typeface="Times New Roman" pitchFamily="18" charset="0"/>
            </a:endParaRPr>
          </a:p>
          <a:p>
            <a:pPr indent="457200" algn="just"/>
            <a:r>
              <a:rPr lang="kk-KZ" sz="2400" dirty="0">
                <a:latin typeface="Times New Roman" pitchFamily="18" charset="0"/>
                <a:cs typeface="Times New Roman" pitchFamily="18" charset="0"/>
              </a:rPr>
              <a:t>C# тілінде бағдарламалауды меңгеру барысында  Console.Read() әдісін қолдануға  кеңес  берілмейді (жолдық айнымалыларды оқуға дейін). </a:t>
            </a:r>
            <a:endParaRPr lang="ru-RU" sz="2400" dirty="0">
              <a:latin typeface="Times New Roman" pitchFamily="18" charset="0"/>
              <a:cs typeface="Times New Roman" pitchFamily="18" charset="0"/>
            </a:endParaRPr>
          </a:p>
        </p:txBody>
      </p:sp>
      <p:sp>
        <p:nvSpPr>
          <p:cNvPr id="3" name="Прямоугольник 2"/>
          <p:cNvSpPr/>
          <p:nvPr/>
        </p:nvSpPr>
        <p:spPr>
          <a:xfrm>
            <a:off x="631709" y="370446"/>
            <a:ext cx="5301708" cy="461665"/>
          </a:xfrm>
          <a:prstGeom prst="rect">
            <a:avLst/>
          </a:prstGeom>
        </p:spPr>
        <p:txBody>
          <a:bodyPr wrap="none">
            <a:spAutoFit/>
          </a:bodyPr>
          <a:lstStyle/>
          <a:p>
            <a:r>
              <a:rPr lang="kk-KZ" sz="2400" b="1" dirty="0">
                <a:latin typeface="Times New Roman" pitchFamily="18" charset="0"/>
                <a:cs typeface="Times New Roman" pitchFamily="18" charset="0"/>
              </a:rPr>
              <a:t>3.4  Пернетақтадан деректерді енгізу</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357814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7560840" cy="5909310"/>
          </a:xfrm>
          <a:prstGeom prst="rect">
            <a:avLst/>
          </a:prstGeom>
        </p:spPr>
        <p:txBody>
          <a:bodyPr wrap="square">
            <a:spAutoFit/>
          </a:bodyPr>
          <a:lstStyle/>
          <a:p>
            <a:pPr algn="ctr"/>
            <a:r>
              <a:rPr lang="kk-KZ" b="1" dirty="0"/>
              <a:t>3.5 Тексеру үшін сұрақтар</a:t>
            </a:r>
            <a:endParaRPr lang="ru-RU" dirty="0"/>
          </a:p>
          <a:p>
            <a:r>
              <a:rPr lang="kk-KZ" b="1" dirty="0"/>
              <a:t> </a:t>
            </a:r>
            <a:r>
              <a:rPr lang="kk-KZ" dirty="0"/>
              <a:t>3.5.1 Төменде көрсетілген нұсқалардың қайсысы С# тілінде клавиатурадан енгізуді  қамтамасыз етеді?</a:t>
            </a:r>
            <a:endParaRPr lang="ru-RU" dirty="0"/>
          </a:p>
          <a:p>
            <a:pPr lvl="0"/>
            <a:r>
              <a:rPr lang="it-IT" dirty="0"/>
              <a:t>Console</a:t>
            </a:r>
            <a:r>
              <a:rPr lang="ru-RU" dirty="0"/>
              <a:t>.</a:t>
            </a:r>
            <a:r>
              <a:rPr lang="it-IT" dirty="0"/>
              <a:t>Write</a:t>
            </a:r>
            <a:r>
              <a:rPr lang="en-US" dirty="0"/>
              <a:t>Line</a:t>
            </a:r>
            <a:r>
              <a:rPr lang="ru-RU" dirty="0"/>
              <a:t>(“Введите значение а”,</a:t>
            </a:r>
            <a:r>
              <a:rPr lang="en-US" dirty="0"/>
              <a:t>a</a:t>
            </a:r>
            <a:r>
              <a:rPr lang="ru-RU" dirty="0"/>
              <a:t>);</a:t>
            </a:r>
          </a:p>
          <a:p>
            <a:pPr lvl="0"/>
            <a:r>
              <a:rPr lang="en-US" dirty="0"/>
              <a:t>Console.</a:t>
            </a:r>
            <a:r>
              <a:rPr lang="it-IT" dirty="0"/>
              <a:t>Write</a:t>
            </a:r>
            <a:r>
              <a:rPr lang="en-US" dirty="0"/>
              <a:t>Line(a)</a:t>
            </a:r>
            <a:r>
              <a:rPr lang="ru-RU" dirty="0"/>
              <a:t>;</a:t>
            </a:r>
          </a:p>
          <a:p>
            <a:pPr lvl="0"/>
            <a:r>
              <a:rPr lang="en-US" dirty="0" err="1"/>
              <a:t>buf</a:t>
            </a:r>
            <a:r>
              <a:rPr lang="en-US" dirty="0"/>
              <a:t> = </a:t>
            </a:r>
            <a:r>
              <a:rPr lang="en-US" dirty="0" err="1"/>
              <a:t>Console.ReadLine</a:t>
            </a:r>
            <a:r>
              <a:rPr lang="en-US" dirty="0"/>
              <a:t>(a)</a:t>
            </a:r>
            <a:r>
              <a:rPr lang="ru-RU" dirty="0"/>
              <a:t>;</a:t>
            </a:r>
          </a:p>
          <a:p>
            <a:pPr lvl="0"/>
            <a:r>
              <a:rPr lang="en-US" dirty="0" err="1"/>
              <a:t>buf</a:t>
            </a:r>
            <a:r>
              <a:rPr lang="en-US" dirty="0"/>
              <a:t> = </a:t>
            </a:r>
            <a:r>
              <a:rPr lang="en-US" dirty="0" err="1"/>
              <a:t>Console.ReadLine</a:t>
            </a:r>
            <a:r>
              <a:rPr lang="en-US" dirty="0"/>
              <a:t>()</a:t>
            </a:r>
            <a:r>
              <a:rPr lang="ru-RU" dirty="0"/>
              <a:t>;</a:t>
            </a:r>
          </a:p>
          <a:p>
            <a:pPr lvl="0"/>
            <a:r>
              <a:rPr lang="en-US" dirty="0" err="1"/>
              <a:t>Console.ReadLine</a:t>
            </a:r>
            <a:r>
              <a:rPr lang="en-US" dirty="0"/>
              <a:t>(a)</a:t>
            </a:r>
            <a:r>
              <a:rPr lang="ru-RU" dirty="0"/>
              <a:t>;</a:t>
            </a:r>
          </a:p>
          <a:p>
            <a:r>
              <a:rPr lang="ru-RU" dirty="0"/>
              <a:t> </a:t>
            </a:r>
          </a:p>
          <a:p>
            <a:r>
              <a:rPr lang="ru-RU" dirty="0"/>
              <a:t>3.5.2 </a:t>
            </a:r>
            <a:r>
              <a:rPr lang="kk-KZ" dirty="0"/>
              <a:t>Төменде көрсетілген нұсқалардың қайсысы С# тілінде айнымалылардың мәндерін монитор экранына шығаруды қамтамасыз етеді?</a:t>
            </a:r>
            <a:endParaRPr lang="ru-RU" dirty="0"/>
          </a:p>
          <a:p>
            <a:pPr lvl="0"/>
            <a:r>
              <a:rPr lang="en-US" dirty="0" err="1"/>
              <a:t>buf</a:t>
            </a:r>
            <a:r>
              <a:rPr lang="en-US" dirty="0"/>
              <a:t> = Console.</a:t>
            </a:r>
            <a:r>
              <a:rPr lang="it-IT" dirty="0"/>
              <a:t>WriteLine(a,b,c)</a:t>
            </a:r>
            <a:r>
              <a:rPr lang="en-US" dirty="0"/>
              <a:t>;</a:t>
            </a:r>
            <a:endParaRPr lang="ru-RU" dirty="0"/>
          </a:p>
          <a:p>
            <a:pPr lvl="0"/>
            <a:r>
              <a:rPr lang="it-IT" dirty="0"/>
              <a:t>Console.WriteLine(a,b,c);</a:t>
            </a:r>
            <a:endParaRPr lang="ru-RU" dirty="0"/>
          </a:p>
          <a:p>
            <a:pPr lvl="0"/>
            <a:r>
              <a:rPr lang="en-US" dirty="0"/>
              <a:t>Console.</a:t>
            </a:r>
            <a:r>
              <a:rPr lang="ru-RU" dirty="0" err="1"/>
              <a:t>WriteLine</a:t>
            </a:r>
            <a:r>
              <a:rPr lang="ru-RU" dirty="0"/>
              <a:t>(" {0} {1} ", a, b);</a:t>
            </a:r>
          </a:p>
          <a:p>
            <a:pPr lvl="0"/>
            <a:r>
              <a:rPr lang="it-IT" dirty="0"/>
              <a:t>Console.WriteLine(“</a:t>
            </a:r>
            <a:r>
              <a:rPr lang="ru-RU" dirty="0"/>
              <a:t>Вывод значений</a:t>
            </a:r>
            <a:r>
              <a:rPr lang="it-IT" dirty="0"/>
              <a:t> ”,a,b,c);</a:t>
            </a:r>
            <a:endParaRPr lang="ru-RU" dirty="0"/>
          </a:p>
          <a:p>
            <a:pPr lvl="0"/>
            <a:r>
              <a:rPr lang="en-US" dirty="0" err="1"/>
              <a:t>Console.ReadLine</a:t>
            </a:r>
            <a:r>
              <a:rPr lang="en-US" dirty="0"/>
              <a:t>(</a:t>
            </a:r>
            <a:r>
              <a:rPr lang="en-US" dirty="0" err="1"/>
              <a:t>a,b,c</a:t>
            </a:r>
            <a:r>
              <a:rPr lang="en-US" dirty="0"/>
              <a:t>);</a:t>
            </a:r>
            <a:endParaRPr lang="ru-RU" dirty="0"/>
          </a:p>
          <a:p>
            <a:r>
              <a:rPr lang="en-US" dirty="0"/>
              <a:t> </a:t>
            </a:r>
            <a:endParaRPr lang="ru-RU" dirty="0"/>
          </a:p>
          <a:p>
            <a:r>
              <a:rPr lang="en-US" dirty="0"/>
              <a:t>3.5.3 using</a:t>
            </a:r>
            <a:r>
              <a:rPr lang="kk-KZ" dirty="0"/>
              <a:t> қызметтік сөзі не үшін қолданылады</a:t>
            </a:r>
            <a:r>
              <a:rPr lang="en-US" dirty="0"/>
              <a:t>? </a:t>
            </a:r>
            <a:endParaRPr lang="ru-RU" dirty="0"/>
          </a:p>
          <a:p>
            <a:r>
              <a:rPr lang="en-US" dirty="0"/>
              <a:t>3.5.4 C# </a:t>
            </a:r>
            <a:r>
              <a:rPr lang="kk-KZ" dirty="0"/>
              <a:t>тілінде </a:t>
            </a:r>
            <a:r>
              <a:rPr lang="ru-RU" dirty="0"/>
              <a:t>программ</a:t>
            </a:r>
            <a:r>
              <a:rPr lang="kk-KZ" dirty="0"/>
              <a:t>аның негізгі әдісі қалай аталады</a:t>
            </a:r>
            <a:r>
              <a:rPr lang="en-US" dirty="0"/>
              <a:t>?</a:t>
            </a:r>
            <a:endParaRPr lang="ru-RU" dirty="0"/>
          </a:p>
          <a:p>
            <a:r>
              <a:rPr lang="en-US" dirty="0"/>
              <a:t>3.5.5 </a:t>
            </a:r>
            <a:r>
              <a:rPr lang="kk-KZ" dirty="0"/>
              <a:t>айнымалы ұғымы</a:t>
            </a:r>
            <a:r>
              <a:rPr lang="en-US" dirty="0"/>
              <a:t>?</a:t>
            </a:r>
            <a:endParaRPr lang="ru-RU" dirty="0"/>
          </a:p>
        </p:txBody>
      </p:sp>
    </p:spTree>
    <p:extLst>
      <p:ext uri="{BB962C8B-B14F-4D97-AF65-F5344CB8AC3E}">
        <p14:creationId xmlns:p14="http://schemas.microsoft.com/office/powerpoint/2010/main" val="230133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116632"/>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4 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sp>
        <p:nvSpPr>
          <p:cNvPr id="5" name="Прямоугольник 4"/>
          <p:cNvSpPr/>
          <p:nvPr/>
        </p:nvSpPr>
        <p:spPr>
          <a:xfrm>
            <a:off x="467544" y="1124744"/>
            <a:ext cx="8460432" cy="4339650"/>
          </a:xfrm>
          <a:prstGeom prst="rect">
            <a:avLst/>
          </a:prstGeom>
        </p:spPr>
        <p:txBody>
          <a:bodyPr wrap="square">
            <a:spAutoFit/>
          </a:bodyPr>
          <a:lstStyle/>
          <a:p>
            <a:r>
              <a:rPr lang="kk-KZ" b="1" dirty="0"/>
              <a:t> </a:t>
            </a:r>
            <a:r>
              <a:rPr lang="kk-KZ" sz="2400" b="1" dirty="0"/>
              <a:t>Меншіктеу о</a:t>
            </a:r>
            <a:r>
              <a:rPr lang="ru-RU" sz="2400" b="1" dirty="0" err="1"/>
              <a:t>ператор</a:t>
            </a:r>
            <a:r>
              <a:rPr lang="kk-KZ" sz="2400" b="1" dirty="0"/>
              <a:t>ы</a:t>
            </a:r>
            <a:endParaRPr lang="en-US" sz="2400" b="1" dirty="0"/>
          </a:p>
          <a:p>
            <a:pPr algn="just"/>
            <a:r>
              <a:rPr lang="kk-KZ" dirty="0"/>
              <a:t>C# бағдарламалау тілінде меншіктеу о</a:t>
            </a:r>
            <a:r>
              <a:rPr lang="ru-RU" dirty="0" err="1"/>
              <a:t>ператор</a:t>
            </a:r>
            <a:r>
              <a:rPr lang="kk-KZ" dirty="0"/>
              <a:t>ы  </a:t>
            </a:r>
            <a:r>
              <a:rPr lang="ru-RU" dirty="0"/>
              <a:t>‘=’</a:t>
            </a:r>
            <a:r>
              <a:rPr lang="kk-KZ" dirty="0"/>
              <a:t>  </a:t>
            </a:r>
            <a:r>
              <a:rPr lang="ru-RU" dirty="0"/>
              <a:t>символ</a:t>
            </a:r>
            <a:r>
              <a:rPr lang="kk-KZ" dirty="0"/>
              <a:t>ымен белгіленеді. Меншіктеу операторының жазылу  пішімі мына сипатта болады:</a:t>
            </a:r>
            <a:endParaRPr lang="ru-RU" dirty="0"/>
          </a:p>
          <a:p>
            <a:r>
              <a:rPr lang="en-US" dirty="0"/>
              <a:t>            </a:t>
            </a:r>
            <a:r>
              <a:rPr lang="kk-KZ" dirty="0">
                <a:solidFill>
                  <a:srgbClr val="FF0000"/>
                </a:solidFill>
              </a:rPr>
              <a:t>айнымалы = өрнек;</a:t>
            </a:r>
            <a:endParaRPr lang="ru-RU" dirty="0">
              <a:solidFill>
                <a:srgbClr val="FF0000"/>
              </a:solidFill>
            </a:endParaRPr>
          </a:p>
          <a:p>
            <a:r>
              <a:rPr lang="kk-KZ" dirty="0"/>
              <a:t>Мысалы: </a:t>
            </a:r>
            <a:r>
              <a:rPr lang="en-US" dirty="0"/>
              <a:t>    </a:t>
            </a:r>
            <a:r>
              <a:rPr lang="kk-KZ" dirty="0"/>
              <a:t>c = a + b;</a:t>
            </a:r>
            <a:endParaRPr lang="en-US" dirty="0"/>
          </a:p>
          <a:p>
            <a:endParaRPr lang="en-US" dirty="0"/>
          </a:p>
          <a:p>
            <a:pPr algn="just"/>
            <a:r>
              <a:rPr lang="kk-KZ" b="1" dirty="0"/>
              <a:t>C# тілінде келесі </a:t>
            </a:r>
            <a:r>
              <a:rPr lang="ru-RU" b="1" dirty="0" err="1"/>
              <a:t>арифмети</a:t>
            </a:r>
            <a:r>
              <a:rPr lang="kk-KZ" b="1" dirty="0"/>
              <a:t>калық </a:t>
            </a:r>
            <a:r>
              <a:rPr lang="ru-RU" b="1" dirty="0" err="1"/>
              <a:t>операци</a:t>
            </a:r>
            <a:r>
              <a:rPr lang="kk-KZ" b="1" dirty="0"/>
              <a:t>ялар қолданылады</a:t>
            </a:r>
            <a:r>
              <a:rPr lang="ru-RU" b="1" dirty="0"/>
              <a:t>:</a:t>
            </a:r>
          </a:p>
          <a:p>
            <a:pPr marL="342900" indent="-342900" algn="just">
              <a:buFont typeface="+mj-lt"/>
              <a:buAutoNum type="arabicParenR"/>
            </a:pPr>
            <a:r>
              <a:rPr lang="ru-RU" dirty="0"/>
              <a:t>+  – </a:t>
            </a:r>
            <a:r>
              <a:rPr lang="kk-KZ" dirty="0"/>
              <a:t>қосу </a:t>
            </a:r>
            <a:r>
              <a:rPr lang="ru-RU" dirty="0"/>
              <a:t>операция</a:t>
            </a:r>
            <a:r>
              <a:rPr lang="kk-KZ" dirty="0"/>
              <a:t>сы</a:t>
            </a:r>
            <a:r>
              <a:rPr lang="ru-RU" dirty="0"/>
              <a:t>;</a:t>
            </a:r>
          </a:p>
          <a:p>
            <a:pPr marL="342900" indent="-342900" algn="just">
              <a:buFont typeface="+mj-lt"/>
              <a:buAutoNum type="arabicParenR"/>
            </a:pPr>
            <a:r>
              <a:rPr lang="ru-RU" dirty="0"/>
              <a:t>-   – </a:t>
            </a:r>
            <a:r>
              <a:rPr lang="ru-RU" dirty="0" err="1"/>
              <a:t>азайту</a:t>
            </a:r>
            <a:r>
              <a:rPr lang="ru-RU" dirty="0"/>
              <a:t> операция</a:t>
            </a:r>
            <a:r>
              <a:rPr lang="kk-KZ" dirty="0"/>
              <a:t>сы</a:t>
            </a:r>
            <a:r>
              <a:rPr lang="ru-RU" dirty="0"/>
              <a:t>;</a:t>
            </a:r>
          </a:p>
          <a:p>
            <a:pPr marL="342900" indent="-342900" algn="just">
              <a:buFont typeface="+mj-lt"/>
              <a:buAutoNum type="arabicParenR"/>
            </a:pPr>
            <a:r>
              <a:rPr lang="ru-RU" dirty="0"/>
              <a:t>*  – </a:t>
            </a:r>
            <a:r>
              <a:rPr lang="kk-KZ" dirty="0"/>
              <a:t>көбейту </a:t>
            </a:r>
            <a:r>
              <a:rPr lang="ru-RU" dirty="0"/>
              <a:t>операция</a:t>
            </a:r>
            <a:r>
              <a:rPr lang="kk-KZ" dirty="0"/>
              <a:t>сы</a:t>
            </a:r>
            <a:r>
              <a:rPr lang="ru-RU" dirty="0"/>
              <a:t>;</a:t>
            </a:r>
          </a:p>
          <a:p>
            <a:pPr marL="342900" indent="-342900" algn="just">
              <a:buFont typeface="+mj-lt"/>
              <a:buAutoNum type="arabicParenR"/>
            </a:pPr>
            <a:r>
              <a:rPr lang="ru-RU" dirty="0"/>
              <a:t>/  – </a:t>
            </a:r>
            <a:r>
              <a:rPr lang="kk-KZ" dirty="0"/>
              <a:t>нақты типтегі айнымалылар үшін бөлу  </a:t>
            </a:r>
            <a:r>
              <a:rPr lang="ru-RU" dirty="0"/>
              <a:t>операция</a:t>
            </a:r>
            <a:r>
              <a:rPr lang="kk-KZ" dirty="0"/>
              <a:t>сы</a:t>
            </a:r>
            <a:r>
              <a:rPr lang="ru-RU" dirty="0"/>
              <a:t>;</a:t>
            </a:r>
          </a:p>
          <a:p>
            <a:pPr marL="342900" indent="-342900" algn="just">
              <a:buFont typeface="+mj-lt"/>
              <a:buAutoNum type="arabicParenR"/>
            </a:pPr>
            <a:r>
              <a:rPr lang="ru-RU" dirty="0"/>
              <a:t>/  – </a:t>
            </a:r>
            <a:r>
              <a:rPr lang="kk-KZ" dirty="0"/>
              <a:t>бүтін типтегі айнымалылар үшін бүтін санды бөлу </a:t>
            </a:r>
            <a:r>
              <a:rPr lang="ru-RU" dirty="0"/>
              <a:t>операция</a:t>
            </a:r>
            <a:r>
              <a:rPr lang="kk-KZ" dirty="0"/>
              <a:t>сы</a:t>
            </a:r>
            <a:r>
              <a:rPr lang="ru-RU" dirty="0"/>
              <a:t> (</a:t>
            </a:r>
            <a:r>
              <a:rPr lang="kk-KZ" dirty="0"/>
              <a:t>қалдығы жойылады </a:t>
            </a:r>
            <a:r>
              <a:rPr lang="ru-RU" dirty="0"/>
              <a:t> – </a:t>
            </a:r>
            <a:r>
              <a:rPr lang="kk-KZ" dirty="0"/>
              <a:t>бөлудің нәтижесін мысалдан  көріңіз</a:t>
            </a:r>
            <a:r>
              <a:rPr lang="ru-RU" dirty="0"/>
              <a:t>);</a:t>
            </a:r>
          </a:p>
          <a:p>
            <a:pPr marL="342900" indent="-342900" algn="just">
              <a:buFont typeface="+mj-lt"/>
              <a:buAutoNum type="arabicParenR"/>
            </a:pPr>
            <a:r>
              <a:rPr lang="ru-RU" dirty="0"/>
              <a:t>%  –</a:t>
            </a:r>
            <a:r>
              <a:rPr lang="kk-KZ" dirty="0"/>
              <a:t> бүтін санды бөлу </a:t>
            </a:r>
            <a:r>
              <a:rPr lang="ru-RU" dirty="0"/>
              <a:t>операция</a:t>
            </a:r>
            <a:r>
              <a:rPr lang="kk-KZ" dirty="0"/>
              <a:t>сынан қалдықты табу </a:t>
            </a:r>
            <a:r>
              <a:rPr lang="ru-RU" dirty="0"/>
              <a:t>операция</a:t>
            </a:r>
            <a:r>
              <a:rPr lang="kk-KZ" dirty="0"/>
              <a:t>сы бүтін типтегі айнымалылар үшін қолданылады. </a:t>
            </a:r>
            <a:endParaRPr lang="ru-RU" b="1" dirty="0"/>
          </a:p>
        </p:txBody>
      </p:sp>
      <p:sp>
        <p:nvSpPr>
          <p:cNvPr id="2" name="Прямоугольник 1">
            <a:extLst>
              <a:ext uri="{FF2B5EF4-FFF2-40B4-BE49-F238E27FC236}">
                <a16:creationId xmlns:a16="http://schemas.microsoft.com/office/drawing/2014/main" xmlns="" id="{9321E449-CBF3-4B82-A0E4-D97527D7F425}"/>
              </a:ext>
            </a:extLst>
          </p:cNvPr>
          <p:cNvSpPr/>
          <p:nvPr/>
        </p:nvSpPr>
        <p:spPr>
          <a:xfrm>
            <a:off x="843461" y="5464394"/>
            <a:ext cx="3240360" cy="923330"/>
          </a:xfrm>
          <a:prstGeom prst="rect">
            <a:avLst/>
          </a:prstGeom>
        </p:spPr>
        <p:txBody>
          <a:bodyPr wrap="square" numCol="1">
            <a:spAutoFit/>
          </a:bodyPr>
          <a:lstStyle/>
          <a:p>
            <a:pPr algn="just"/>
            <a:r>
              <a:rPr lang="kk-KZ" dirty="0">
                <a:latin typeface="Times New Roman" panose="02020603050405020304" pitchFamily="18" charset="0"/>
                <a:cs typeface="Times New Roman" panose="02020603050405020304" pitchFamily="18" charset="0"/>
              </a:rPr>
              <a:t> Мысалы</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kk-KZ" dirty="0">
              <a:latin typeface="Times New Roman" panose="02020603050405020304" pitchFamily="18" charset="0"/>
              <a:cs typeface="Times New Roman" panose="02020603050405020304" pitchFamily="18" charset="0"/>
            </a:endParaRPr>
          </a:p>
          <a:p>
            <a:pPr marL="342900" indent="-342900" algn="just">
              <a:buFont typeface="+mj-lt"/>
              <a:buAutoNum type="arabicParenR"/>
            </a:pPr>
            <a:r>
              <a:rPr lang="ru-RU" dirty="0">
                <a:latin typeface="Times New Roman" panose="02020603050405020304" pitchFamily="18" charset="0"/>
                <a:cs typeface="Times New Roman" panose="02020603050405020304" pitchFamily="18" charset="0"/>
              </a:rPr>
              <a:t>7/2=3; 		</a:t>
            </a:r>
          </a:p>
          <a:p>
            <a:pPr marL="342900" indent="-342900" algn="just">
              <a:buFont typeface="+mj-lt"/>
              <a:buAutoNum type="arabicParenR"/>
            </a:pPr>
            <a:r>
              <a:rPr lang="ru-RU" dirty="0">
                <a:latin typeface="Times New Roman" panose="02020603050405020304" pitchFamily="18" charset="0"/>
                <a:cs typeface="Times New Roman" panose="02020603050405020304" pitchFamily="18" charset="0"/>
              </a:rPr>
              <a:t>7.0/2.0=3.5;		</a:t>
            </a:r>
          </a:p>
        </p:txBody>
      </p:sp>
      <p:sp>
        <p:nvSpPr>
          <p:cNvPr id="6" name="Прямоугольник 5">
            <a:extLst>
              <a:ext uri="{FF2B5EF4-FFF2-40B4-BE49-F238E27FC236}">
                <a16:creationId xmlns:a16="http://schemas.microsoft.com/office/drawing/2014/main" xmlns="" id="{05A4F4E9-66BF-4F47-A1AD-2C64D7237CE2}"/>
              </a:ext>
            </a:extLst>
          </p:cNvPr>
          <p:cNvSpPr/>
          <p:nvPr/>
        </p:nvSpPr>
        <p:spPr>
          <a:xfrm>
            <a:off x="3320306" y="5706676"/>
            <a:ext cx="2123728" cy="646331"/>
          </a:xfrm>
          <a:prstGeom prst="rect">
            <a:avLst/>
          </a:prstGeom>
        </p:spPr>
        <p:txBody>
          <a:bodyPr wrap="square">
            <a:spAutoFit/>
          </a:bodyPr>
          <a:lstStyle/>
          <a:p>
            <a:pPr marL="342900" indent="-342900" algn="just">
              <a:buFont typeface="+mj-lt"/>
              <a:buAutoNum type="arabicParenR" startAt="3"/>
            </a:pPr>
            <a:r>
              <a:rPr lang="ru-RU" dirty="0">
                <a:latin typeface="Times New Roman" panose="02020603050405020304" pitchFamily="18" charset="0"/>
                <a:cs typeface="Times New Roman" panose="02020603050405020304" pitchFamily="18" charset="0"/>
              </a:rPr>
              <a:t>6%2=0;  	</a:t>
            </a:r>
          </a:p>
          <a:p>
            <a:pPr marL="342900" indent="-342900" algn="just">
              <a:buFont typeface="+mj-lt"/>
              <a:buAutoNum type="arabicParenR" startAt="3"/>
            </a:pPr>
            <a:r>
              <a:rPr lang="ru-RU" dirty="0">
                <a:latin typeface="Times New Roman" panose="02020603050405020304" pitchFamily="18" charset="0"/>
                <a:cs typeface="Times New Roman" panose="02020603050405020304" pitchFamily="18" charset="0"/>
              </a:rPr>
              <a:t>7%2=1;</a:t>
            </a:r>
          </a:p>
        </p:txBody>
      </p:sp>
    </p:spTree>
    <p:extLst>
      <p:ext uri="{BB962C8B-B14F-4D97-AF65-F5344CB8AC3E}">
        <p14:creationId xmlns:p14="http://schemas.microsoft.com/office/powerpoint/2010/main" val="3431578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88640"/>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sp>
        <p:nvSpPr>
          <p:cNvPr id="3" name="Прямоугольник 2"/>
          <p:cNvSpPr/>
          <p:nvPr/>
        </p:nvSpPr>
        <p:spPr>
          <a:xfrm>
            <a:off x="467544" y="1124744"/>
            <a:ext cx="8460432" cy="4616648"/>
          </a:xfrm>
          <a:prstGeom prst="rect">
            <a:avLst/>
          </a:prstGeom>
        </p:spPr>
        <p:txBody>
          <a:bodyPr wrap="square">
            <a:spAutoFit/>
          </a:bodyPr>
          <a:lstStyle/>
          <a:p>
            <a:r>
              <a:rPr lang="kk-KZ" sz="2400" b="1" dirty="0">
                <a:latin typeface="Times New Roman" pitchFamily="18" charset="0"/>
                <a:cs typeface="Times New Roman" pitchFamily="18" charset="0"/>
              </a:rPr>
              <a:t>Меншіктеу о</a:t>
            </a:r>
            <a:r>
              <a:rPr lang="ru-RU" sz="2400" b="1" dirty="0" err="1">
                <a:latin typeface="Times New Roman" pitchFamily="18" charset="0"/>
                <a:cs typeface="Times New Roman" pitchFamily="18" charset="0"/>
              </a:rPr>
              <a:t>ператор</a:t>
            </a:r>
            <a:r>
              <a:rPr lang="kk-KZ" sz="2400" b="1" dirty="0">
                <a:latin typeface="Times New Roman" pitchFamily="18" charset="0"/>
                <a:cs typeface="Times New Roman" pitchFamily="18" charset="0"/>
              </a:rPr>
              <a:t>ы</a:t>
            </a:r>
            <a:endParaRPr lang="en-US" sz="2400" b="1" dirty="0">
              <a:latin typeface="Times New Roman" pitchFamily="18" charset="0"/>
              <a:cs typeface="Times New Roman" pitchFamily="18" charset="0"/>
            </a:endParaRPr>
          </a:p>
          <a:p>
            <a:pPr algn="just"/>
            <a:r>
              <a:rPr lang="kk-KZ" sz="2000" dirty="0">
                <a:latin typeface="Times New Roman" pitchFamily="18" charset="0"/>
                <a:cs typeface="Times New Roman" pitchFamily="18" charset="0"/>
              </a:rPr>
              <a:t>Меншіктеу операциясының қысқартылған түрде жазылу</a:t>
            </a:r>
            <a:r>
              <a:rPr lang="ru-RU" sz="2000" dirty="0">
                <a:latin typeface="Times New Roman" pitchFamily="18" charset="0"/>
                <a:cs typeface="Times New Roman" pitchFamily="18" charset="0"/>
              </a:rPr>
              <a:t>ы:</a:t>
            </a:r>
          </a:p>
          <a:p>
            <a:pPr algn="just"/>
            <a:r>
              <a:rPr lang="kk-KZ" sz="2000" b="1" dirty="0">
                <a:latin typeface="Times New Roman" pitchFamily="18" charset="0"/>
                <a:cs typeface="Times New Roman" pitchFamily="18" charset="0"/>
              </a:rPr>
              <a:t>      </a:t>
            </a:r>
          </a:p>
          <a:p>
            <a:pPr algn="just"/>
            <a:endParaRPr lang="kk-KZ" sz="2000" b="1" dirty="0">
              <a:latin typeface="Times New Roman" pitchFamily="18" charset="0"/>
              <a:cs typeface="Times New Roman" pitchFamily="18" charset="0"/>
            </a:endParaRPr>
          </a:p>
          <a:p>
            <a:pPr algn="just"/>
            <a:endParaRPr lang="kk-KZ" sz="2000" b="1" dirty="0">
              <a:latin typeface="Times New Roman" pitchFamily="18" charset="0"/>
              <a:cs typeface="Times New Roman" pitchFamily="18" charset="0"/>
            </a:endParaRPr>
          </a:p>
          <a:p>
            <a:pPr algn="just"/>
            <a:r>
              <a:rPr lang="kk-KZ" sz="2000" b="1" dirty="0">
                <a:latin typeface="Times New Roman" pitchFamily="18" charset="0"/>
                <a:cs typeface="Times New Roman" pitchFamily="18" charset="0"/>
              </a:rPr>
              <a:t>Мысалы</a:t>
            </a:r>
            <a:r>
              <a:rPr lang="kk-KZ" sz="2000" dirty="0">
                <a:latin typeface="Times New Roman" pitchFamily="18" charset="0"/>
                <a:cs typeface="Times New Roman" pitchFamily="18" charset="0"/>
              </a:rPr>
              <a:t>,</a:t>
            </a:r>
            <a:r>
              <a:rPr lang="kk-KZ" sz="2000" i="1" dirty="0">
                <a:latin typeface="Times New Roman" pitchFamily="18" charset="0"/>
                <a:cs typeface="Times New Roman" pitchFamily="18" charset="0"/>
              </a:rPr>
              <a:t>  </a:t>
            </a:r>
            <a:r>
              <a:rPr lang="en-US" sz="2000" i="1" dirty="0">
                <a:latin typeface="Times New Roman" pitchFamily="18" charset="0"/>
                <a:cs typeface="Times New Roman" pitchFamily="18" charset="0"/>
              </a:rPr>
              <a:t>  </a:t>
            </a:r>
            <a:endParaRPr lang="kk-KZ" sz="2000" i="1" dirty="0">
              <a:latin typeface="Times New Roman" pitchFamily="18" charset="0"/>
              <a:cs typeface="Times New Roman" pitchFamily="18" charset="0"/>
            </a:endParaRPr>
          </a:p>
          <a:p>
            <a:pPr algn="just"/>
            <a:r>
              <a:rPr lang="kk-KZ" sz="2000" dirty="0">
                <a:latin typeface="Times New Roman" pitchFamily="18" charset="0"/>
                <a:cs typeface="Times New Roman" pitchFamily="18" charset="0"/>
              </a:rPr>
              <a:t>Берілгені</a:t>
            </a:r>
            <a:r>
              <a:rPr lang="kk-KZ" sz="2000" i="1" dirty="0">
                <a:latin typeface="Times New Roman" pitchFamily="18" charset="0"/>
                <a:cs typeface="Times New Roman" pitchFamily="18" charset="0"/>
              </a:rPr>
              <a:t>: а=5 </a:t>
            </a:r>
            <a:r>
              <a:rPr lang="en-US" sz="2000" i="1" dirty="0">
                <a:latin typeface="Times New Roman" pitchFamily="18" charset="0"/>
                <a:cs typeface="Times New Roman" pitchFamily="18" charset="0"/>
              </a:rPr>
              <a:t>;   </a:t>
            </a:r>
            <a:r>
              <a:rPr lang="kk-KZ" sz="2000" i="1" dirty="0">
                <a:latin typeface="Times New Roman" pitchFamily="18" charset="0"/>
                <a:cs typeface="Times New Roman" pitchFamily="18" charset="0"/>
              </a:rPr>
              <a:t>a += 6</a:t>
            </a:r>
            <a:r>
              <a:rPr lang="en-US" sz="2000" i="1" dirty="0">
                <a:latin typeface="Times New Roman" pitchFamily="18" charset="0"/>
                <a:cs typeface="Times New Roman" pitchFamily="18" charset="0"/>
              </a:rPr>
              <a:t>;  </a:t>
            </a:r>
            <a:endParaRPr lang="kk-KZ" sz="2000" i="1" dirty="0">
              <a:latin typeface="Times New Roman" pitchFamily="18" charset="0"/>
              <a:cs typeface="Times New Roman" pitchFamily="18" charset="0"/>
            </a:endParaRPr>
          </a:p>
          <a:p>
            <a:pPr algn="just"/>
            <a:r>
              <a:rPr lang="kk-KZ" sz="2000" dirty="0">
                <a:latin typeface="Times New Roman" pitchFamily="18" charset="0"/>
                <a:cs typeface="Times New Roman" pitchFamily="18" charset="0"/>
              </a:rPr>
              <a:t>Нәтижесі</a:t>
            </a:r>
            <a:r>
              <a:rPr lang="kk-KZ" sz="2000" i="1" dirty="0">
                <a:latin typeface="Times New Roman" pitchFamily="18" charset="0"/>
                <a:cs typeface="Times New Roman" pitchFamily="18" charset="0"/>
              </a:rPr>
              <a:t>: a  </a:t>
            </a:r>
            <a:r>
              <a:rPr lang="kk-KZ" sz="2000" dirty="0">
                <a:latin typeface="Times New Roman" pitchFamily="18" charset="0"/>
                <a:cs typeface="Times New Roman" pitchFamily="18" charset="0"/>
              </a:rPr>
              <a:t>айнымалысын</a:t>
            </a:r>
            <a:r>
              <a:rPr lang="ru-RU" sz="2000" dirty="0">
                <a:latin typeface="Times New Roman" pitchFamily="18" charset="0"/>
                <a:cs typeface="Times New Roman" pitchFamily="18" charset="0"/>
              </a:rPr>
              <a:t>ы</a:t>
            </a:r>
            <a:r>
              <a:rPr lang="kk-KZ" sz="2000" dirty="0">
                <a:latin typeface="Times New Roman" pitchFamily="18" charset="0"/>
                <a:cs typeface="Times New Roman" pitchFamily="18" charset="0"/>
              </a:rPr>
              <a:t>ң    мәні    11  тең.</a:t>
            </a:r>
            <a:endParaRPr lang="ru-RU" sz="2000" b="1" dirty="0">
              <a:latin typeface="Times New Roman" pitchFamily="18" charset="0"/>
              <a:cs typeface="Times New Roman" pitchFamily="18" charset="0"/>
            </a:endParaRPr>
          </a:p>
          <a:p>
            <a:pPr algn="just"/>
            <a:endParaRPr lang="ru-RU" b="1" dirty="0"/>
          </a:p>
          <a:p>
            <a:pPr algn="just"/>
            <a:r>
              <a:rPr lang="ru-RU" b="1" dirty="0"/>
              <a:t>-</a:t>
            </a:r>
            <a:r>
              <a:rPr lang="en-US" b="1" dirty="0"/>
              <a:t>  ,</a:t>
            </a:r>
            <a:r>
              <a:rPr lang="ru-RU" b="1" dirty="0"/>
              <a:t> *</a:t>
            </a:r>
            <a:r>
              <a:rPr lang="en-US" b="1" dirty="0"/>
              <a:t> ,   </a:t>
            </a:r>
            <a:r>
              <a:rPr lang="ru-RU" b="1" dirty="0"/>
              <a:t>/</a:t>
            </a:r>
            <a:r>
              <a:rPr lang="en-US" b="1" dirty="0"/>
              <a:t>,  %   </a:t>
            </a:r>
            <a:r>
              <a:rPr lang="en-US" dirty="0"/>
              <a:t>- </a:t>
            </a:r>
            <a:r>
              <a:rPr lang="ru-RU" dirty="0" err="1"/>
              <a:t>операци</a:t>
            </a:r>
            <a:r>
              <a:rPr lang="kk-KZ" dirty="0"/>
              <a:t>ялары  үшін   меншіктеу </a:t>
            </a:r>
            <a:r>
              <a:rPr lang="ru-RU" dirty="0"/>
              <a:t>оператор</a:t>
            </a:r>
            <a:r>
              <a:rPr lang="kk-KZ" dirty="0"/>
              <a:t>ы    жоғарыда сипатталған түрде орындалады. </a:t>
            </a:r>
            <a:endParaRPr lang="ru-RU" dirty="0"/>
          </a:p>
          <a:p>
            <a:pPr algn="just"/>
            <a:endParaRPr lang="ru-RU" dirty="0"/>
          </a:p>
          <a:p>
            <a:r>
              <a:rPr lang="kk-KZ" sz="2000" b="1" dirty="0">
                <a:latin typeface="Times New Roman" pitchFamily="18" charset="0"/>
                <a:cs typeface="Times New Roman" pitchFamily="18" charset="0"/>
              </a:rPr>
              <a:t>Мысалы</a:t>
            </a:r>
            <a:r>
              <a:rPr lang="kk-KZ" dirty="0"/>
              <a:t>, </a:t>
            </a:r>
            <a:r>
              <a:rPr lang="kk-KZ" dirty="0">
                <a:latin typeface="Times New Roman" pitchFamily="18" charset="0"/>
                <a:cs typeface="Times New Roman" pitchFamily="18" charset="0"/>
              </a:rPr>
              <a:t>Берілгені</a:t>
            </a:r>
            <a:r>
              <a:rPr lang="kk-KZ" i="1" dirty="0">
                <a:latin typeface="Times New Roman" pitchFamily="18" charset="0"/>
                <a:cs typeface="Times New Roman" pitchFamily="18" charset="0"/>
              </a:rPr>
              <a:t>:  а=5 </a:t>
            </a:r>
            <a:r>
              <a:rPr lang="en-US" i="1" dirty="0">
                <a:latin typeface="Times New Roman" pitchFamily="18" charset="0"/>
                <a:cs typeface="Times New Roman" pitchFamily="18" charset="0"/>
              </a:rPr>
              <a:t>;    </a:t>
            </a:r>
            <a:r>
              <a:rPr lang="kk-KZ" i="1" dirty="0">
                <a:latin typeface="Times New Roman" pitchFamily="18" charset="0"/>
                <a:cs typeface="Times New Roman" pitchFamily="18" charset="0"/>
              </a:rPr>
              <a:t>a </a:t>
            </a:r>
            <a:r>
              <a:rPr lang="kk-KZ" dirty="0"/>
              <a:t>%= 3; </a:t>
            </a:r>
            <a:endParaRPr lang="en-US" dirty="0"/>
          </a:p>
          <a:p>
            <a:r>
              <a:rPr lang="en-US" dirty="0"/>
              <a:t> </a:t>
            </a:r>
            <a:r>
              <a:rPr lang="kk-KZ" dirty="0"/>
              <a:t>                     </a:t>
            </a:r>
            <a:r>
              <a:rPr lang="kk-KZ" dirty="0">
                <a:latin typeface="Times New Roman" pitchFamily="18" charset="0"/>
                <a:cs typeface="Times New Roman" pitchFamily="18" charset="0"/>
              </a:rPr>
              <a:t>Нәтижесі</a:t>
            </a:r>
            <a:r>
              <a:rPr lang="kk-KZ" i="1" dirty="0">
                <a:latin typeface="Times New Roman" pitchFamily="18" charset="0"/>
                <a:cs typeface="Times New Roman" pitchFamily="18" charset="0"/>
              </a:rPr>
              <a:t>: </a:t>
            </a:r>
            <a:r>
              <a:rPr lang="kk-KZ" sz="2000" i="1" dirty="0">
                <a:latin typeface="Times New Roman" pitchFamily="18" charset="0"/>
                <a:cs typeface="Times New Roman" pitchFamily="18" charset="0"/>
              </a:rPr>
              <a:t>a</a:t>
            </a:r>
            <a:r>
              <a:rPr lang="kk-KZ" dirty="0"/>
              <a:t> айнымалысы  2   тең.</a:t>
            </a:r>
            <a:endParaRPr lang="ru-RU" dirty="0"/>
          </a:p>
          <a:p>
            <a:endParaRPr lang="ru-RU" b="1" dirty="0"/>
          </a:p>
        </p:txBody>
      </p:sp>
      <p:graphicFrame>
        <p:nvGraphicFramePr>
          <p:cNvPr id="4" name="Таблица 3">
            <a:extLst>
              <a:ext uri="{FF2B5EF4-FFF2-40B4-BE49-F238E27FC236}">
                <a16:creationId xmlns:a16="http://schemas.microsoft.com/office/drawing/2014/main" xmlns="" id="{5EC29793-3B97-4D32-A30D-A7043088CEA9}"/>
              </a:ext>
            </a:extLst>
          </p:cNvPr>
          <p:cNvGraphicFramePr>
            <a:graphicFrameLocks noGrp="1"/>
          </p:cNvGraphicFramePr>
          <p:nvPr>
            <p:extLst>
              <p:ext uri="{D42A27DB-BD31-4B8C-83A1-F6EECF244321}">
                <p14:modId xmlns:p14="http://schemas.microsoft.com/office/powerpoint/2010/main" val="83322237"/>
              </p:ext>
            </p:extLst>
          </p:nvPr>
        </p:nvGraphicFramePr>
        <p:xfrm>
          <a:off x="1115616" y="1916832"/>
          <a:ext cx="6096000" cy="6400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xmlns="" val="3802132305"/>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kk-KZ" sz="1800" b="1" dirty="0">
                          <a:latin typeface="Times New Roman" pitchFamily="18" charset="0"/>
                          <a:cs typeface="Times New Roman" pitchFamily="18" charset="0"/>
                        </a:rPr>
                        <a:t>   айнымалы  операция = өрнек;</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txBody>
                  <a:tcPr/>
                </a:tc>
                <a:extLst>
                  <a:ext uri="{0D108BD9-81ED-4DB2-BD59-A6C34878D82A}">
                    <a16:rowId xmlns:a16="http://schemas.microsoft.com/office/drawing/2014/main" xmlns="" val="151819009"/>
                  </a:ext>
                </a:extLst>
              </a:tr>
            </a:tbl>
          </a:graphicData>
        </a:graphic>
      </p:graphicFrame>
    </p:spTree>
    <p:extLst>
      <p:ext uri="{BB962C8B-B14F-4D97-AF65-F5344CB8AC3E}">
        <p14:creationId xmlns:p14="http://schemas.microsoft.com/office/powerpoint/2010/main" val="358671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268760"/>
            <a:ext cx="8064896" cy="2031325"/>
          </a:xfrm>
          <a:prstGeom prst="rect">
            <a:avLst/>
          </a:prstGeom>
        </p:spPr>
        <p:txBody>
          <a:bodyPr wrap="square">
            <a:spAutoFit/>
          </a:bodyPr>
          <a:lstStyle/>
          <a:p>
            <a:r>
              <a:rPr lang="kk-KZ" b="1" dirty="0"/>
              <a:t>Инкремент және   декремент</a:t>
            </a:r>
            <a:r>
              <a:rPr lang="kk-KZ" dirty="0"/>
              <a:t>  </a:t>
            </a:r>
            <a:r>
              <a:rPr lang="kk-KZ" b="1" dirty="0"/>
              <a:t>операциялары</a:t>
            </a:r>
            <a:r>
              <a:rPr lang="kk-KZ" dirty="0"/>
              <a:t> </a:t>
            </a:r>
            <a:endParaRPr lang="kk-KZ" b="1" dirty="0"/>
          </a:p>
          <a:p>
            <a:endParaRPr lang="kk-KZ" b="1" dirty="0"/>
          </a:p>
          <a:p>
            <a:r>
              <a:rPr lang="ru-RU" dirty="0" err="1"/>
              <a:t>Постфиксті</a:t>
            </a:r>
            <a:r>
              <a:rPr lang="ru-RU" dirty="0"/>
              <a:t>  </a:t>
            </a:r>
            <a:r>
              <a:rPr lang="ru-RU" dirty="0" err="1"/>
              <a:t>жазба</a:t>
            </a:r>
            <a:r>
              <a:rPr lang="ru-RU" dirty="0"/>
              <a:t> </a:t>
            </a:r>
            <a:r>
              <a:rPr lang="ru-RU" dirty="0" err="1"/>
              <a:t>формасы</a:t>
            </a:r>
            <a:r>
              <a:rPr lang="ru-RU" dirty="0"/>
              <a:t>:</a:t>
            </a:r>
            <a:endParaRPr lang="kk-KZ" b="1" dirty="0"/>
          </a:p>
          <a:p>
            <a:pPr indent="457200"/>
            <a:r>
              <a:rPr lang="kk-KZ" b="1" dirty="0"/>
              <a:t>Инкремент </a:t>
            </a:r>
            <a:r>
              <a:rPr lang="kk-KZ" dirty="0"/>
              <a:t> - айнымалыны бір шамаға өсіру</a:t>
            </a:r>
          </a:p>
          <a:p>
            <a:pPr indent="457200"/>
            <a:r>
              <a:rPr lang="kk-KZ" b="1" dirty="0"/>
              <a:t>Декремент</a:t>
            </a:r>
            <a:r>
              <a:rPr lang="kk-KZ" dirty="0"/>
              <a:t> -  айнымалыны бір шамасына кеміту   </a:t>
            </a:r>
          </a:p>
          <a:p>
            <a:pPr indent="457200" algn="just"/>
            <a:r>
              <a:rPr lang="kk-KZ" dirty="0"/>
              <a:t>C# тілінде инкремент  және   декремент операциялары үшін  </a:t>
            </a:r>
            <a:r>
              <a:rPr lang="kk-KZ" b="1" dirty="0"/>
              <a:t>қысқартылған жазбала</a:t>
            </a:r>
            <a:r>
              <a:rPr lang="kk-KZ" dirty="0"/>
              <a:t>р қолданылады,  яғни меншіктеу операциялары.</a:t>
            </a:r>
            <a:endParaRPr lang="ru-RU" b="1" dirty="0"/>
          </a:p>
        </p:txBody>
      </p:sp>
      <p:sp>
        <p:nvSpPr>
          <p:cNvPr id="3" name="Прямоугольник 2"/>
          <p:cNvSpPr/>
          <p:nvPr/>
        </p:nvSpPr>
        <p:spPr>
          <a:xfrm>
            <a:off x="611560" y="116632"/>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670147706"/>
              </p:ext>
            </p:extLst>
          </p:nvPr>
        </p:nvGraphicFramePr>
        <p:xfrm>
          <a:off x="796208" y="3429000"/>
          <a:ext cx="7695599" cy="1280160"/>
        </p:xfrm>
        <a:graphic>
          <a:graphicData uri="http://schemas.openxmlformats.org/drawingml/2006/table">
            <a:tbl>
              <a:tblPr firstRow="1" bandRow="1">
                <a:tableStyleId>{5C22544A-7EE6-4342-B048-85BDC9FD1C3A}</a:tableStyleId>
              </a:tblPr>
              <a:tblGrid>
                <a:gridCol w="3030855">
                  <a:extLst>
                    <a:ext uri="{9D8B030D-6E8A-4147-A177-3AD203B41FA5}">
                      <a16:colId xmlns:a16="http://schemas.microsoft.com/office/drawing/2014/main" xmlns="" val="20000"/>
                    </a:ext>
                  </a:extLst>
                </a:gridCol>
                <a:gridCol w="1712416">
                  <a:extLst>
                    <a:ext uri="{9D8B030D-6E8A-4147-A177-3AD203B41FA5}">
                      <a16:colId xmlns:a16="http://schemas.microsoft.com/office/drawing/2014/main" xmlns="" val="20001"/>
                    </a:ext>
                  </a:extLst>
                </a:gridCol>
                <a:gridCol w="2952328">
                  <a:extLst>
                    <a:ext uri="{9D8B030D-6E8A-4147-A177-3AD203B41FA5}">
                      <a16:colId xmlns:a16="http://schemas.microsoft.com/office/drawing/2014/main" xmlns="" val="20002"/>
                    </a:ext>
                  </a:extLst>
                </a:gridCol>
              </a:tblGrid>
              <a:tr h="370840">
                <a:tc>
                  <a:txBody>
                    <a:bodyPr/>
                    <a:lstStyle/>
                    <a:p>
                      <a:r>
                        <a:rPr lang="kk-KZ" sz="1800" b="1" kern="1200" dirty="0">
                          <a:solidFill>
                            <a:schemeClr val="lt1"/>
                          </a:solidFill>
                          <a:effectLst/>
                          <a:latin typeface="+mn-lt"/>
                          <a:ea typeface="+mn-ea"/>
                          <a:cs typeface="+mn-cs"/>
                        </a:rPr>
                        <a:t>айнымалы</a:t>
                      </a:r>
                      <a:r>
                        <a:rPr lang="ru-RU" sz="1800" b="1" kern="1200" dirty="0">
                          <a:solidFill>
                            <a:schemeClr val="lt1"/>
                          </a:solidFill>
                          <a:effectLst/>
                          <a:latin typeface="+mn-lt"/>
                          <a:ea typeface="+mn-ea"/>
                          <a:cs typeface="+mn-cs"/>
                        </a:rPr>
                        <a:t> = </a:t>
                      </a:r>
                      <a:r>
                        <a:rPr lang="kk-KZ" sz="1800" b="1" kern="1200" dirty="0">
                          <a:solidFill>
                            <a:schemeClr val="lt1"/>
                          </a:solidFill>
                          <a:effectLst/>
                          <a:latin typeface="+mn-lt"/>
                          <a:ea typeface="+mn-ea"/>
                          <a:cs typeface="+mn-cs"/>
                        </a:rPr>
                        <a:t>айнымалы</a:t>
                      </a:r>
                      <a:r>
                        <a:rPr lang="ru-RU" sz="1800" b="1" kern="1200" dirty="0">
                          <a:solidFill>
                            <a:schemeClr val="lt1"/>
                          </a:solidFill>
                          <a:effectLst/>
                          <a:latin typeface="+mn-lt"/>
                          <a:ea typeface="+mn-ea"/>
                          <a:cs typeface="+mn-cs"/>
                        </a:rPr>
                        <a:t> + 1;</a:t>
                      </a:r>
                    </a:p>
                    <a:p>
                      <a:r>
                        <a:rPr lang="kk-KZ" sz="1800" b="1" kern="1200" dirty="0">
                          <a:solidFill>
                            <a:schemeClr val="lt1"/>
                          </a:solidFill>
                          <a:effectLst/>
                          <a:latin typeface="+mn-lt"/>
                          <a:ea typeface="+mn-ea"/>
                          <a:cs typeface="+mn-cs"/>
                        </a:rPr>
                        <a:t>.</a:t>
                      </a:r>
                      <a:endParaRPr lang="ru-RU" sz="1800" b="1" kern="1200" dirty="0">
                        <a:solidFill>
                          <a:schemeClr val="lt1"/>
                        </a:solidFill>
                        <a:effectLst/>
                        <a:latin typeface="+mn-lt"/>
                        <a:ea typeface="+mn-ea"/>
                        <a:cs typeface="+mn-cs"/>
                      </a:endParaRPr>
                    </a:p>
                  </a:txBody>
                  <a:tcPr>
                    <a:solidFill>
                      <a:srgbClr val="0070C0"/>
                    </a:solidFill>
                  </a:tcPr>
                </a:tc>
                <a:tc>
                  <a:txBody>
                    <a:bodyPr/>
                    <a:lstStyle/>
                    <a:p>
                      <a:r>
                        <a:rPr lang="kk-KZ" sz="1800" b="1" kern="1200" dirty="0">
                          <a:solidFill>
                            <a:schemeClr val="lt1"/>
                          </a:solidFill>
                          <a:effectLst/>
                          <a:latin typeface="+mn-lt"/>
                          <a:ea typeface="+mn-ea"/>
                          <a:cs typeface="+mn-cs"/>
                        </a:rPr>
                        <a:t> айнымалы</a:t>
                      </a:r>
                      <a:r>
                        <a:rPr lang="ru-RU" sz="1800" b="1" kern="1200" dirty="0">
                          <a:solidFill>
                            <a:schemeClr val="lt1"/>
                          </a:solidFill>
                          <a:effectLst/>
                          <a:latin typeface="+mn-lt"/>
                          <a:ea typeface="+mn-ea"/>
                          <a:cs typeface="+mn-cs"/>
                        </a:rPr>
                        <a:t> ++; </a:t>
                      </a:r>
                    </a:p>
                  </a:txBody>
                  <a:tcPr>
                    <a:solidFill>
                      <a:srgbClr val="0070C0"/>
                    </a:solidFill>
                  </a:tcPr>
                </a:tc>
                <a:tc>
                  <a:txBody>
                    <a:bodyPr/>
                    <a:lstStyle/>
                    <a:p>
                      <a:r>
                        <a:rPr lang="kk-KZ" sz="1800" b="1" kern="1200" dirty="0">
                          <a:solidFill>
                            <a:schemeClr val="lt1"/>
                          </a:solidFill>
                          <a:effectLst/>
                          <a:latin typeface="+mn-lt"/>
                          <a:ea typeface="+mn-ea"/>
                          <a:cs typeface="+mn-cs"/>
                        </a:rPr>
                        <a:t> a++; </a:t>
                      </a:r>
                      <a:endParaRPr lang="ru-RU" sz="1800" b="1" kern="1200" dirty="0">
                        <a:solidFill>
                          <a:schemeClr val="lt1"/>
                        </a:solidFill>
                        <a:effectLst/>
                        <a:latin typeface="+mn-lt"/>
                        <a:ea typeface="+mn-ea"/>
                        <a:cs typeface="+mn-cs"/>
                      </a:endParaRPr>
                    </a:p>
                  </a:txBody>
                  <a:tcPr>
                    <a:solidFill>
                      <a:srgbClr val="0070C0"/>
                    </a:solidFill>
                  </a:tcPr>
                </a:tc>
                <a:extLst>
                  <a:ext uri="{0D108BD9-81ED-4DB2-BD59-A6C34878D82A}">
                    <a16:rowId xmlns:a16="http://schemas.microsoft.com/office/drawing/2014/main" xmlns=""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kern="1200" dirty="0">
                          <a:solidFill>
                            <a:schemeClr val="lt1"/>
                          </a:solidFill>
                          <a:effectLst/>
                          <a:latin typeface="+mn-lt"/>
                          <a:ea typeface="+mn-ea"/>
                          <a:cs typeface="+mn-cs"/>
                        </a:rPr>
                        <a:t>айнымалы</a:t>
                      </a:r>
                      <a:r>
                        <a:rPr lang="ru-RU" sz="1800" b="1" kern="1200" dirty="0">
                          <a:solidFill>
                            <a:schemeClr val="lt1"/>
                          </a:solidFill>
                          <a:effectLst/>
                          <a:latin typeface="+mn-lt"/>
                          <a:ea typeface="+mn-ea"/>
                          <a:cs typeface="+mn-cs"/>
                        </a:rPr>
                        <a:t> = </a:t>
                      </a:r>
                      <a:r>
                        <a:rPr lang="kk-KZ" sz="1800" b="1" kern="1200" dirty="0">
                          <a:solidFill>
                            <a:schemeClr val="lt1"/>
                          </a:solidFill>
                          <a:effectLst/>
                          <a:latin typeface="+mn-lt"/>
                          <a:ea typeface="+mn-ea"/>
                          <a:cs typeface="+mn-cs"/>
                        </a:rPr>
                        <a:t>айнымалы</a:t>
                      </a:r>
                      <a:r>
                        <a:rPr lang="ru-RU" sz="1800" b="1" kern="1200" dirty="0">
                          <a:solidFill>
                            <a:schemeClr val="lt1"/>
                          </a:solidFill>
                          <a:effectLst/>
                          <a:latin typeface="+mn-lt"/>
                          <a:ea typeface="+mn-ea"/>
                          <a:cs typeface="+mn-cs"/>
                        </a:rPr>
                        <a:t> - 1;</a:t>
                      </a:r>
                    </a:p>
                    <a:p>
                      <a:endParaRPr lang="ru-RU" sz="1800" b="1" kern="1200" dirty="0">
                        <a:solidFill>
                          <a:schemeClr val="lt1"/>
                        </a:solidFill>
                        <a:effectLst/>
                        <a:latin typeface="+mn-lt"/>
                        <a:ea typeface="+mn-ea"/>
                        <a:cs typeface="+mn-cs"/>
                      </a:endParaRPr>
                    </a:p>
                  </a:txBody>
                  <a:tcPr>
                    <a:solidFill>
                      <a:srgbClr val="0070C0"/>
                    </a:solidFill>
                  </a:tcPr>
                </a:tc>
                <a:tc>
                  <a:txBody>
                    <a:bodyPr/>
                    <a:lstStyle/>
                    <a:p>
                      <a:r>
                        <a:rPr lang="kk-KZ" sz="1800" b="1" kern="1200" dirty="0">
                          <a:solidFill>
                            <a:schemeClr val="lt1"/>
                          </a:solidFill>
                          <a:effectLst/>
                          <a:latin typeface="+mn-lt"/>
                          <a:ea typeface="+mn-ea"/>
                          <a:cs typeface="+mn-cs"/>
                        </a:rPr>
                        <a:t> айнымалы --; </a:t>
                      </a:r>
                    </a:p>
                  </a:txBody>
                  <a:tcPr>
                    <a:solidFill>
                      <a:srgbClr val="0070C0"/>
                    </a:solidFill>
                  </a:tcPr>
                </a:tc>
                <a:tc>
                  <a:txBody>
                    <a:bodyPr/>
                    <a:lstStyle/>
                    <a:p>
                      <a:r>
                        <a:rPr lang="kk-KZ" sz="1800" b="1" kern="1200" dirty="0">
                          <a:solidFill>
                            <a:schemeClr val="lt1"/>
                          </a:solidFill>
                          <a:effectLst/>
                          <a:latin typeface="+mn-lt"/>
                          <a:ea typeface="+mn-ea"/>
                          <a:cs typeface="+mn-cs"/>
                        </a:rPr>
                        <a:t> a--; </a:t>
                      </a:r>
                      <a:endParaRPr lang="ru-RU" sz="1800" b="1" kern="1200" dirty="0">
                        <a:solidFill>
                          <a:schemeClr val="lt1"/>
                        </a:solidFill>
                        <a:effectLst/>
                        <a:latin typeface="+mn-lt"/>
                        <a:ea typeface="+mn-ea"/>
                        <a:cs typeface="+mn-cs"/>
                      </a:endParaRPr>
                    </a:p>
                  </a:txBody>
                  <a:tcPr>
                    <a:solidFill>
                      <a:srgbClr val="0070C0"/>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759685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340768"/>
            <a:ext cx="7848872" cy="3693319"/>
          </a:xfrm>
          <a:prstGeom prst="rect">
            <a:avLst/>
          </a:prstGeom>
        </p:spPr>
        <p:txBody>
          <a:bodyPr wrap="square">
            <a:spAutoFit/>
          </a:bodyPr>
          <a:lstStyle/>
          <a:p>
            <a:r>
              <a:rPr lang="ru-RU" b="1" u="sng" dirty="0" err="1"/>
              <a:t>Операциялардың</a:t>
            </a:r>
            <a:r>
              <a:rPr lang="ru-RU" b="1" u="sng" dirty="0"/>
              <a:t>  </a:t>
            </a:r>
            <a:r>
              <a:rPr lang="ru-RU" b="1" u="sng" dirty="0" err="1"/>
              <a:t>префиксті</a:t>
            </a:r>
            <a:r>
              <a:rPr lang="ru-RU" b="1" u="sng" dirty="0"/>
              <a:t> </a:t>
            </a:r>
            <a:r>
              <a:rPr lang="ru-RU" b="1" u="sng" dirty="0" err="1"/>
              <a:t>жазба</a:t>
            </a:r>
            <a:r>
              <a:rPr lang="ru-RU" b="1" u="sng" dirty="0"/>
              <a:t> </a:t>
            </a:r>
            <a:r>
              <a:rPr lang="ru-RU" b="1" u="sng" dirty="0" err="1"/>
              <a:t>формасы</a:t>
            </a:r>
            <a:r>
              <a:rPr lang="ru-RU" b="1" u="sng" dirty="0"/>
              <a:t>:</a:t>
            </a:r>
            <a:endParaRPr lang="kk-KZ" b="1" u="sng" dirty="0"/>
          </a:p>
          <a:p>
            <a:r>
              <a:rPr lang="ru-RU" dirty="0" err="1"/>
              <a:t>Мысалы</a:t>
            </a:r>
            <a:r>
              <a:rPr lang="ru-RU" dirty="0"/>
              <a:t>,   ++a   </a:t>
            </a:r>
            <a:r>
              <a:rPr lang="ru-RU" dirty="0" err="1"/>
              <a:t>немесе</a:t>
            </a:r>
            <a:r>
              <a:rPr lang="ru-RU" dirty="0"/>
              <a:t>  - -a</a:t>
            </a:r>
          </a:p>
          <a:p>
            <a:endParaRPr lang="kk-KZ" dirty="0"/>
          </a:p>
          <a:p>
            <a:r>
              <a:rPr lang="kk-KZ" dirty="0"/>
              <a:t>Берілгені</a:t>
            </a:r>
            <a:r>
              <a:rPr lang="ru-RU" dirty="0"/>
              <a:t>: a = ++b; </a:t>
            </a:r>
          </a:p>
          <a:p>
            <a:r>
              <a:rPr lang="ru-RU" dirty="0" err="1"/>
              <a:t>Жазбасы</a:t>
            </a:r>
            <a:r>
              <a:rPr lang="ru-RU" dirty="0"/>
              <a:t>  C#  </a:t>
            </a:r>
            <a:r>
              <a:rPr lang="ru-RU" dirty="0" err="1"/>
              <a:t>тілінде</a:t>
            </a:r>
            <a:r>
              <a:rPr lang="ru-RU" dirty="0"/>
              <a:t>  </a:t>
            </a:r>
            <a:r>
              <a:rPr lang="ru-RU" dirty="0" err="1"/>
              <a:t>келесі</a:t>
            </a:r>
            <a:r>
              <a:rPr lang="ru-RU" dirty="0"/>
              <a:t> </a:t>
            </a:r>
            <a:r>
              <a:rPr lang="ru-RU" b="1" dirty="0" err="1"/>
              <a:t>екі</a:t>
            </a:r>
            <a:r>
              <a:rPr lang="ru-RU" dirty="0"/>
              <a:t> </a:t>
            </a:r>
            <a:r>
              <a:rPr lang="ru-RU" dirty="0" err="1"/>
              <a:t>операторларға</a:t>
            </a:r>
            <a:r>
              <a:rPr lang="ru-RU" dirty="0"/>
              <a:t> </a:t>
            </a:r>
            <a:r>
              <a:rPr lang="ru-RU" dirty="0" err="1"/>
              <a:t>сәйкес</a:t>
            </a:r>
            <a:r>
              <a:rPr lang="ru-RU" dirty="0"/>
              <a:t>: </a:t>
            </a:r>
          </a:p>
          <a:p>
            <a:r>
              <a:rPr lang="kk-KZ" dirty="0"/>
              <a:t>                 </a:t>
            </a:r>
            <a:r>
              <a:rPr lang="ru-RU" b="1" i="1" dirty="0"/>
              <a:t>b = b + 1;     a = b;.</a:t>
            </a:r>
          </a:p>
          <a:p>
            <a:endParaRPr lang="kk-KZ" dirty="0"/>
          </a:p>
          <a:p>
            <a:r>
              <a:rPr lang="ru-RU" b="1" u="sng" dirty="0" err="1"/>
              <a:t>Алмасу</a:t>
            </a:r>
            <a:r>
              <a:rPr lang="ru-RU" b="1" u="sng" dirty="0"/>
              <a:t> </a:t>
            </a:r>
            <a:r>
              <a:rPr lang="ru-RU" b="1" u="sng" dirty="0" err="1"/>
              <a:t>алгоритмі</a:t>
            </a:r>
            <a:r>
              <a:rPr lang="ru-RU" b="1" u="sng" dirty="0"/>
              <a:t> </a:t>
            </a:r>
          </a:p>
          <a:p>
            <a:r>
              <a:rPr lang="ru-RU" dirty="0"/>
              <a:t>                                </a:t>
            </a:r>
            <a:r>
              <a:rPr lang="ru-RU" i="1" dirty="0"/>
              <a:t>c = a;  a = b;  b = c; </a:t>
            </a:r>
            <a:endParaRPr lang="kk-KZ" b="1" i="1" u="sng" dirty="0"/>
          </a:p>
          <a:p>
            <a:pPr indent="457200" algn="just"/>
            <a:r>
              <a:rPr lang="kk-KZ" dirty="0"/>
              <a:t>Бұл алгоритм  </a:t>
            </a:r>
            <a:r>
              <a:rPr lang="kk-KZ" i="1" dirty="0"/>
              <a:t>a  </a:t>
            </a:r>
            <a:r>
              <a:rPr lang="kk-KZ" dirty="0"/>
              <a:t>және</a:t>
            </a:r>
            <a:r>
              <a:rPr lang="kk-KZ" i="1" dirty="0"/>
              <a:t> b  </a:t>
            </a:r>
            <a:r>
              <a:rPr lang="kk-KZ" dirty="0"/>
              <a:t>айнымалыларының</a:t>
            </a:r>
            <a:r>
              <a:rPr lang="kk-KZ" i="1" dirty="0"/>
              <a:t>  </a:t>
            </a:r>
            <a:r>
              <a:rPr lang="kk-KZ" dirty="0"/>
              <a:t>мәндерін  алмастыруға мүмкіндік береді. </a:t>
            </a:r>
            <a:r>
              <a:rPr lang="kk-KZ" i="1" dirty="0"/>
              <a:t> </a:t>
            </a:r>
            <a:endParaRPr lang="en-US" i="1" dirty="0"/>
          </a:p>
          <a:p>
            <a:pPr indent="457200" algn="just"/>
            <a:r>
              <a:rPr lang="ru-RU" i="1" dirty="0"/>
              <a:t>c  - </a:t>
            </a:r>
            <a:r>
              <a:rPr lang="ru-RU" dirty="0" err="1"/>
              <a:t>аралық</a:t>
            </a:r>
            <a:r>
              <a:rPr lang="en-US" i="1" dirty="0"/>
              <a:t> (</a:t>
            </a:r>
            <a:r>
              <a:rPr lang="ru-RU" dirty="0"/>
              <a:t>промежуточный) </a:t>
            </a:r>
            <a:r>
              <a:rPr lang="ru-RU" dirty="0" err="1"/>
              <a:t>айнымалы</a:t>
            </a:r>
            <a:r>
              <a:rPr lang="en-US" dirty="0"/>
              <a:t>.</a:t>
            </a:r>
            <a:endParaRPr lang="ru-RU" b="1" u="sng" dirty="0"/>
          </a:p>
          <a:p>
            <a:endParaRPr lang="ru-RU" dirty="0"/>
          </a:p>
        </p:txBody>
      </p:sp>
      <p:sp>
        <p:nvSpPr>
          <p:cNvPr id="3" name="Прямоугольник 2"/>
          <p:cNvSpPr/>
          <p:nvPr/>
        </p:nvSpPr>
        <p:spPr>
          <a:xfrm>
            <a:off x="611560" y="116632"/>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4 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7916010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xmlns="" id="{CC091A7B-ED50-4875-B88A-6327254BE673}"/>
              </a:ext>
            </a:extLst>
          </p:cNvPr>
          <p:cNvGraphicFramePr>
            <a:graphicFrameLocks noGrp="1"/>
          </p:cNvGraphicFramePr>
          <p:nvPr>
            <p:extLst>
              <p:ext uri="{D42A27DB-BD31-4B8C-83A1-F6EECF244321}">
                <p14:modId xmlns:p14="http://schemas.microsoft.com/office/powerpoint/2010/main" val="2990825149"/>
              </p:ext>
            </p:extLst>
          </p:nvPr>
        </p:nvGraphicFramePr>
        <p:xfrm>
          <a:off x="1115614" y="1772817"/>
          <a:ext cx="7200802" cy="2376263"/>
        </p:xfrm>
        <a:graphic>
          <a:graphicData uri="http://schemas.openxmlformats.org/drawingml/2006/table">
            <a:tbl>
              <a:tblPr firstRow="1" bandRow="1">
                <a:tableStyleId>{5C22544A-7EE6-4342-B048-85BDC9FD1C3A}</a:tableStyleId>
              </a:tblPr>
              <a:tblGrid>
                <a:gridCol w="3600401">
                  <a:extLst>
                    <a:ext uri="{9D8B030D-6E8A-4147-A177-3AD203B41FA5}">
                      <a16:colId xmlns:a16="http://schemas.microsoft.com/office/drawing/2014/main" xmlns="" val="3279559149"/>
                    </a:ext>
                  </a:extLst>
                </a:gridCol>
                <a:gridCol w="3600401">
                  <a:extLst>
                    <a:ext uri="{9D8B030D-6E8A-4147-A177-3AD203B41FA5}">
                      <a16:colId xmlns:a16="http://schemas.microsoft.com/office/drawing/2014/main" xmlns="" val="3579282849"/>
                    </a:ext>
                  </a:extLst>
                </a:gridCol>
              </a:tblGrid>
              <a:tr h="1100769">
                <a:tc>
                  <a:txBody>
                    <a:bodyPr/>
                    <a:lstStyle/>
                    <a:p>
                      <a:pPr algn="ctr"/>
                      <a:r>
                        <a:rPr lang="kk-KZ" sz="3000" dirty="0">
                          <a:solidFill>
                            <a:schemeClr val="tx1"/>
                          </a:solidFill>
                        </a:rPr>
                        <a:t>Өрнек </a:t>
                      </a:r>
                      <a:endParaRPr lang="ru-RU" sz="3000" dirty="0">
                        <a:solidFill>
                          <a:schemeClr val="tx1"/>
                        </a:solidFill>
                      </a:endParaRPr>
                    </a:p>
                  </a:txBody>
                  <a:tcPr/>
                </a:tc>
                <a:tc>
                  <a:txBody>
                    <a:bodyPr/>
                    <a:lstStyle/>
                    <a:p>
                      <a:pPr algn="ctr"/>
                      <a:r>
                        <a:rPr lang="kk-KZ" sz="3000" dirty="0">
                          <a:solidFill>
                            <a:schemeClr val="tx1"/>
                          </a:solidFill>
                        </a:rPr>
                        <a:t>Сипаты</a:t>
                      </a:r>
                    </a:p>
                    <a:p>
                      <a:pPr algn="ctr"/>
                      <a:endParaRPr lang="ru-RU" sz="3000" dirty="0">
                        <a:solidFill>
                          <a:schemeClr val="tx1"/>
                        </a:solidFill>
                      </a:endParaRPr>
                    </a:p>
                  </a:txBody>
                  <a:tcPr/>
                </a:tc>
                <a:extLst>
                  <a:ext uri="{0D108BD9-81ED-4DB2-BD59-A6C34878D82A}">
                    <a16:rowId xmlns:a16="http://schemas.microsoft.com/office/drawing/2014/main" xmlns="" val="733832674"/>
                  </a:ext>
                </a:extLst>
              </a:tr>
              <a:tr h="637747">
                <a:tc>
                  <a:txBody>
                    <a:bodyPr/>
                    <a:lstStyle/>
                    <a:p>
                      <a:r>
                        <a:rPr lang="ru-RU" sz="3000" u="none" kern="1200" dirty="0">
                          <a:solidFill>
                            <a:schemeClr val="tx1"/>
                          </a:solidFill>
                          <a:effectLst/>
                          <a:latin typeface="+mn-lt"/>
                          <a:ea typeface="+mn-ea"/>
                          <a:cs typeface="+mn-cs"/>
                        </a:rPr>
                        <a:t>x </a:t>
                      </a:r>
                      <a:r>
                        <a:rPr lang="en-US" sz="3000" u="none" strike="noStrike" kern="1200" dirty="0">
                          <a:solidFill>
                            <a:schemeClr val="tx1"/>
                          </a:solidFill>
                          <a:effectLst/>
                          <a:latin typeface="+mn-lt"/>
                          <a:ea typeface="+mn-ea"/>
                          <a:cs typeface="+mn-cs"/>
                        </a:rPr>
                        <a:t>==</a:t>
                      </a:r>
                      <a:r>
                        <a:rPr lang="ru-RU" sz="3000" u="none" kern="1200" dirty="0">
                          <a:solidFill>
                            <a:schemeClr val="tx1"/>
                          </a:solidFill>
                          <a:effectLst/>
                          <a:latin typeface="+mn-lt"/>
                          <a:ea typeface="+mn-ea"/>
                          <a:cs typeface="+mn-cs"/>
                        </a:rPr>
                        <a:t> y </a:t>
                      </a:r>
                      <a:endParaRPr lang="ru-RU" sz="3000" u="none" dirty="0">
                        <a:solidFill>
                          <a:schemeClr val="tx1"/>
                        </a:solidFill>
                      </a:endParaRPr>
                    </a:p>
                  </a:txBody>
                  <a:tcPr/>
                </a:tc>
                <a:tc>
                  <a:txBody>
                    <a:bodyPr/>
                    <a:lstStyle/>
                    <a:p>
                      <a:r>
                        <a:rPr lang="kk-KZ" sz="3000" dirty="0">
                          <a:solidFill>
                            <a:schemeClr val="tx1"/>
                          </a:solidFill>
                        </a:rPr>
                        <a:t>Тең </a:t>
                      </a:r>
                      <a:endParaRPr lang="ru-RU" sz="3000" dirty="0">
                        <a:solidFill>
                          <a:schemeClr val="tx1"/>
                        </a:solidFill>
                      </a:endParaRPr>
                    </a:p>
                  </a:txBody>
                  <a:tcPr/>
                </a:tc>
                <a:extLst>
                  <a:ext uri="{0D108BD9-81ED-4DB2-BD59-A6C34878D82A}">
                    <a16:rowId xmlns:a16="http://schemas.microsoft.com/office/drawing/2014/main" xmlns="" val="4124132327"/>
                  </a:ext>
                </a:extLst>
              </a:tr>
              <a:tr h="637747">
                <a:tc>
                  <a:txBody>
                    <a:bodyPr/>
                    <a:lstStyle/>
                    <a:p>
                      <a:r>
                        <a:rPr lang="ru-RU" sz="3000" kern="1200" dirty="0">
                          <a:solidFill>
                            <a:schemeClr val="tx1"/>
                          </a:solidFill>
                          <a:effectLst/>
                          <a:latin typeface="+mn-lt"/>
                          <a:ea typeface="+mn-ea"/>
                          <a:cs typeface="+mn-cs"/>
                        </a:rPr>
                        <a:t>x </a:t>
                      </a:r>
                      <a:r>
                        <a:rPr lang="en-US" sz="3000" u="none" strike="noStrike" kern="1200" dirty="0">
                          <a:solidFill>
                            <a:schemeClr val="tx1"/>
                          </a:solidFill>
                          <a:effectLst/>
                          <a:latin typeface="+mn-lt"/>
                          <a:ea typeface="+mn-ea"/>
                          <a:cs typeface="+mn-cs"/>
                        </a:rPr>
                        <a:t>!=</a:t>
                      </a:r>
                      <a:r>
                        <a:rPr lang="ru-RU" sz="3000" kern="1200" dirty="0">
                          <a:solidFill>
                            <a:schemeClr val="tx1"/>
                          </a:solidFill>
                          <a:effectLst/>
                          <a:latin typeface="+mn-lt"/>
                          <a:ea typeface="+mn-ea"/>
                          <a:cs typeface="+mn-cs"/>
                        </a:rPr>
                        <a:t> y</a:t>
                      </a:r>
                      <a:endParaRPr lang="ru-RU" sz="3000" dirty="0">
                        <a:solidFill>
                          <a:schemeClr val="tx1"/>
                        </a:solidFill>
                      </a:endParaRPr>
                    </a:p>
                  </a:txBody>
                  <a:tcPr/>
                </a:tc>
                <a:tc>
                  <a:txBody>
                    <a:bodyPr/>
                    <a:lstStyle/>
                    <a:p>
                      <a:r>
                        <a:rPr lang="kk-KZ" sz="3000" dirty="0">
                          <a:solidFill>
                            <a:schemeClr val="tx1"/>
                          </a:solidFill>
                        </a:rPr>
                        <a:t>Тең емес </a:t>
                      </a:r>
                      <a:endParaRPr lang="ru-RU" sz="3000" dirty="0">
                        <a:solidFill>
                          <a:schemeClr val="tx1"/>
                        </a:solidFill>
                      </a:endParaRPr>
                    </a:p>
                  </a:txBody>
                  <a:tcPr/>
                </a:tc>
                <a:extLst>
                  <a:ext uri="{0D108BD9-81ED-4DB2-BD59-A6C34878D82A}">
                    <a16:rowId xmlns:a16="http://schemas.microsoft.com/office/drawing/2014/main" xmlns="" val="3954129002"/>
                  </a:ext>
                </a:extLst>
              </a:tr>
            </a:tbl>
          </a:graphicData>
        </a:graphic>
      </p:graphicFrame>
      <p:sp>
        <p:nvSpPr>
          <p:cNvPr id="3" name="Прямоугольник 2">
            <a:extLst>
              <a:ext uri="{FF2B5EF4-FFF2-40B4-BE49-F238E27FC236}">
                <a16:creationId xmlns:a16="http://schemas.microsoft.com/office/drawing/2014/main" xmlns="" id="{C46C110F-F8D1-454A-B95A-0294A7BA71D3}"/>
              </a:ext>
            </a:extLst>
          </p:cNvPr>
          <p:cNvSpPr/>
          <p:nvPr/>
        </p:nvSpPr>
        <p:spPr>
          <a:xfrm>
            <a:off x="1259632" y="908720"/>
            <a:ext cx="4023409" cy="584775"/>
          </a:xfrm>
          <a:prstGeom prst="rect">
            <a:avLst/>
          </a:prstGeom>
        </p:spPr>
        <p:txBody>
          <a:bodyPr wrap="none">
            <a:spAutoFit/>
          </a:bodyPr>
          <a:lstStyle/>
          <a:p>
            <a:r>
              <a:rPr lang="ru-RU" sz="3200" b="1" u="sng" dirty="0" err="1"/>
              <a:t>Теңдік</a:t>
            </a:r>
            <a:r>
              <a:rPr lang="ru-RU" sz="3200" b="1" u="sng" dirty="0"/>
              <a:t> </a:t>
            </a:r>
            <a:r>
              <a:rPr lang="ru-RU" sz="3200" b="1" u="sng" dirty="0" err="1"/>
              <a:t>операторлары</a:t>
            </a:r>
            <a:endParaRPr lang="ru-RU" sz="3200" dirty="0"/>
          </a:p>
        </p:txBody>
      </p:sp>
    </p:spTree>
    <p:extLst>
      <p:ext uri="{BB962C8B-B14F-4D97-AF65-F5344CB8AC3E}">
        <p14:creationId xmlns:p14="http://schemas.microsoft.com/office/powerpoint/2010/main" val="1335202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xmlns="" id="{2851F6FC-67E6-4DDF-A62D-0BB71EB33B60}"/>
              </a:ext>
            </a:extLst>
          </p:cNvPr>
          <p:cNvGraphicFramePr>
            <a:graphicFrameLocks noGrp="1"/>
          </p:cNvGraphicFramePr>
          <p:nvPr>
            <p:extLst>
              <p:ext uri="{D42A27DB-BD31-4B8C-83A1-F6EECF244321}">
                <p14:modId xmlns:p14="http://schemas.microsoft.com/office/powerpoint/2010/main" val="501261624"/>
              </p:ext>
            </p:extLst>
          </p:nvPr>
        </p:nvGraphicFramePr>
        <p:xfrm>
          <a:off x="457266" y="2677887"/>
          <a:ext cx="7200735" cy="2164844"/>
        </p:xfrm>
        <a:graphic>
          <a:graphicData uri="http://schemas.openxmlformats.org/drawingml/2006/table">
            <a:tbl>
              <a:tblPr firstRow="1" firstCol="1" bandRow="1">
                <a:tableStyleId>{5C22544A-7EE6-4342-B048-85BDC9FD1C3A}</a:tableStyleId>
              </a:tblPr>
              <a:tblGrid>
                <a:gridCol w="4344340">
                  <a:extLst>
                    <a:ext uri="{9D8B030D-6E8A-4147-A177-3AD203B41FA5}">
                      <a16:colId xmlns:a16="http://schemas.microsoft.com/office/drawing/2014/main" xmlns="" val="3210970088"/>
                    </a:ext>
                  </a:extLst>
                </a:gridCol>
                <a:gridCol w="2856395">
                  <a:extLst>
                    <a:ext uri="{9D8B030D-6E8A-4147-A177-3AD203B41FA5}">
                      <a16:colId xmlns:a16="http://schemas.microsoft.com/office/drawing/2014/main" xmlns="" val="3020281661"/>
                    </a:ext>
                  </a:extLst>
                </a:gridCol>
              </a:tblGrid>
              <a:tr h="867886">
                <a:tc>
                  <a:txBody>
                    <a:bodyPr/>
                    <a:lstStyle/>
                    <a:p>
                      <a:pPr>
                        <a:lnSpc>
                          <a:spcPct val="100000"/>
                        </a:lnSpc>
                        <a:spcAft>
                          <a:spcPts val="0"/>
                        </a:spcAft>
                      </a:pPr>
                      <a:r>
                        <a:rPr lang="ru-RU" sz="2800" dirty="0" err="1">
                          <a:solidFill>
                            <a:schemeClr val="tx1"/>
                          </a:solidFill>
                          <a:effectLst/>
                        </a:rPr>
                        <a:t>Шартты</a:t>
                      </a:r>
                      <a:r>
                        <a:rPr lang="ru-RU" sz="2800" dirty="0">
                          <a:solidFill>
                            <a:schemeClr val="tx1"/>
                          </a:solidFill>
                          <a:effectLst/>
                        </a:rPr>
                        <a:t> «Ж</a:t>
                      </a:r>
                      <a:r>
                        <a:rPr lang="kk-KZ" sz="2800" dirty="0">
                          <a:solidFill>
                            <a:schemeClr val="tx1"/>
                          </a:solidFill>
                          <a:effectLst/>
                        </a:rPr>
                        <a:t>ӘНЕ</a:t>
                      </a:r>
                      <a:r>
                        <a:rPr lang="ru-RU" sz="2800" dirty="0">
                          <a:solidFill>
                            <a:schemeClr val="tx1"/>
                          </a:solidFill>
                          <a:effectLst/>
                        </a:rPr>
                        <a:t>»</a:t>
                      </a:r>
                    </a:p>
                    <a:p>
                      <a:pPr>
                        <a:lnSpc>
                          <a:spcPct val="100000"/>
                        </a:lnSpc>
                        <a:spcAft>
                          <a:spcPts val="0"/>
                        </a:spcAft>
                      </a:pPr>
                      <a:r>
                        <a:rPr lang="ru-RU" sz="2800" dirty="0" err="1">
                          <a:solidFill>
                            <a:schemeClr val="tx1"/>
                          </a:solidFill>
                          <a:effectLst/>
                        </a:rPr>
                        <a:t>Conditional</a:t>
                      </a:r>
                      <a:r>
                        <a:rPr lang="ru-RU" sz="2800" dirty="0">
                          <a:solidFill>
                            <a:schemeClr val="tx1"/>
                          </a:solidFill>
                          <a:effectLst/>
                        </a:rPr>
                        <a:t> AND</a:t>
                      </a:r>
                      <a:endParaRPr lang="ru-RU"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solidFill>
                      <a:schemeClr val="accent1"/>
                    </a:solidFill>
                  </a:tcPr>
                </a:tc>
                <a:tc>
                  <a:txBody>
                    <a:bodyPr/>
                    <a:lstStyle/>
                    <a:p>
                      <a:pPr algn="ctr">
                        <a:lnSpc>
                          <a:spcPct val="100000"/>
                        </a:lnSpc>
                        <a:spcAft>
                          <a:spcPts val="0"/>
                        </a:spcAft>
                      </a:pPr>
                      <a:r>
                        <a:rPr lang="ru-RU" sz="2800" dirty="0">
                          <a:solidFill>
                            <a:schemeClr val="tx1"/>
                          </a:solidFill>
                          <a:effectLst/>
                        </a:rPr>
                        <a:t>x </a:t>
                      </a:r>
                      <a:r>
                        <a:rPr lang="ru-RU" sz="2800" u="none" strike="noStrike" dirty="0">
                          <a:solidFill>
                            <a:schemeClr val="tx1"/>
                          </a:solidFill>
                          <a:effectLst/>
                          <a:hlinkClick r:id="rId2"/>
                        </a:rPr>
                        <a:t>&amp;&amp;</a:t>
                      </a:r>
                      <a:r>
                        <a:rPr lang="ru-RU" sz="2800" dirty="0">
                          <a:solidFill>
                            <a:schemeClr val="tx1"/>
                          </a:solidFill>
                          <a:effectLst/>
                        </a:rPr>
                        <a:t> y</a:t>
                      </a:r>
                      <a:endParaRPr lang="ru-RU"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solidFill>
                      <a:schemeClr val="accent1"/>
                    </a:solidFill>
                  </a:tcPr>
                </a:tc>
                <a:extLst>
                  <a:ext uri="{0D108BD9-81ED-4DB2-BD59-A6C34878D82A}">
                    <a16:rowId xmlns:a16="http://schemas.microsoft.com/office/drawing/2014/main" xmlns="" val="2403197447"/>
                  </a:ext>
                </a:extLst>
              </a:tr>
              <a:tr h="1292354">
                <a:tc>
                  <a:txBody>
                    <a:bodyPr/>
                    <a:lstStyle/>
                    <a:p>
                      <a:pPr>
                        <a:lnSpc>
                          <a:spcPct val="100000"/>
                        </a:lnSpc>
                        <a:spcAft>
                          <a:spcPts val="0"/>
                        </a:spcAft>
                      </a:pPr>
                      <a:r>
                        <a:rPr lang="ru-RU" sz="2800" dirty="0" err="1">
                          <a:solidFill>
                            <a:schemeClr val="tx1"/>
                          </a:solidFill>
                          <a:effectLst/>
                        </a:rPr>
                        <a:t>Шартты</a:t>
                      </a:r>
                      <a:r>
                        <a:rPr lang="ru-RU" sz="2800" dirty="0">
                          <a:solidFill>
                            <a:schemeClr val="tx1"/>
                          </a:solidFill>
                          <a:effectLst/>
                        </a:rPr>
                        <a:t> «НЕМЕСЕ»</a:t>
                      </a:r>
                    </a:p>
                    <a:p>
                      <a:pPr>
                        <a:lnSpc>
                          <a:spcPct val="100000"/>
                        </a:lnSpc>
                        <a:spcAft>
                          <a:spcPts val="0"/>
                        </a:spcAft>
                      </a:pPr>
                      <a:r>
                        <a:rPr lang="ru-RU" sz="2800" dirty="0" err="1">
                          <a:solidFill>
                            <a:schemeClr val="tx1"/>
                          </a:solidFill>
                          <a:effectLst/>
                        </a:rPr>
                        <a:t>Conditional</a:t>
                      </a:r>
                      <a:r>
                        <a:rPr lang="ru-RU" sz="2800" dirty="0">
                          <a:solidFill>
                            <a:schemeClr val="tx1"/>
                          </a:solidFill>
                          <a:effectLst/>
                        </a:rPr>
                        <a:t> OR</a:t>
                      </a:r>
                      <a:endParaRPr lang="ru-RU"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solidFill>
                      <a:schemeClr val="accent1"/>
                    </a:solidFill>
                  </a:tcPr>
                </a:tc>
                <a:tc>
                  <a:txBody>
                    <a:bodyPr/>
                    <a:lstStyle/>
                    <a:p>
                      <a:pPr algn="ctr">
                        <a:lnSpc>
                          <a:spcPct val="100000"/>
                        </a:lnSpc>
                        <a:spcAft>
                          <a:spcPts val="0"/>
                        </a:spcAft>
                      </a:pPr>
                      <a:r>
                        <a:rPr lang="ru-RU" sz="2800" dirty="0">
                          <a:solidFill>
                            <a:schemeClr val="tx1"/>
                          </a:solidFill>
                          <a:effectLst/>
                        </a:rPr>
                        <a:t>x </a:t>
                      </a:r>
                      <a:r>
                        <a:rPr lang="ru-RU" sz="2800" u="none" strike="noStrike" dirty="0">
                          <a:solidFill>
                            <a:schemeClr val="tx1"/>
                          </a:solidFill>
                          <a:effectLst/>
                          <a:hlinkClick r:id="rId3"/>
                        </a:rPr>
                        <a:t>||</a:t>
                      </a:r>
                      <a:r>
                        <a:rPr lang="ru-RU" sz="2800" dirty="0">
                          <a:solidFill>
                            <a:schemeClr val="tx1"/>
                          </a:solidFill>
                          <a:effectLst/>
                        </a:rPr>
                        <a:t> y</a:t>
                      </a:r>
                      <a:endParaRPr lang="ru-RU"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solidFill>
                      <a:schemeClr val="accent1"/>
                    </a:solidFill>
                  </a:tcPr>
                </a:tc>
                <a:extLst>
                  <a:ext uri="{0D108BD9-81ED-4DB2-BD59-A6C34878D82A}">
                    <a16:rowId xmlns:a16="http://schemas.microsoft.com/office/drawing/2014/main" xmlns="" val="2046241292"/>
                  </a:ext>
                </a:extLst>
              </a:tr>
            </a:tbl>
          </a:graphicData>
        </a:graphic>
      </p:graphicFrame>
      <p:sp>
        <p:nvSpPr>
          <p:cNvPr id="3" name="Прямоугольник 2">
            <a:extLst>
              <a:ext uri="{FF2B5EF4-FFF2-40B4-BE49-F238E27FC236}">
                <a16:creationId xmlns:a16="http://schemas.microsoft.com/office/drawing/2014/main" xmlns="" id="{18295998-3547-4B00-89BB-DE374A42AD18}"/>
              </a:ext>
            </a:extLst>
          </p:cNvPr>
          <p:cNvSpPr/>
          <p:nvPr/>
        </p:nvSpPr>
        <p:spPr>
          <a:xfrm>
            <a:off x="827584" y="683985"/>
            <a:ext cx="4849789" cy="584775"/>
          </a:xfrm>
          <a:prstGeom prst="rect">
            <a:avLst/>
          </a:prstGeom>
        </p:spPr>
        <p:txBody>
          <a:bodyPr wrap="none">
            <a:spAutoFit/>
          </a:bodyPr>
          <a:lstStyle/>
          <a:p>
            <a:r>
              <a:rPr lang="ru-RU" sz="3200" b="1" u="sng" dirty="0" err="1"/>
              <a:t>Логикалық</a:t>
            </a:r>
            <a:r>
              <a:rPr lang="ru-RU" sz="3200" b="1" u="sng" dirty="0"/>
              <a:t> </a:t>
            </a:r>
            <a:r>
              <a:rPr lang="ru-RU" sz="3200" b="1" u="sng" dirty="0" err="1"/>
              <a:t>операторлары</a:t>
            </a:r>
            <a:endParaRPr lang="ru-RU" sz="3200" dirty="0"/>
          </a:p>
        </p:txBody>
      </p:sp>
      <p:graphicFrame>
        <p:nvGraphicFramePr>
          <p:cNvPr id="4" name="Таблица 3">
            <a:extLst>
              <a:ext uri="{FF2B5EF4-FFF2-40B4-BE49-F238E27FC236}">
                <a16:creationId xmlns:a16="http://schemas.microsoft.com/office/drawing/2014/main" xmlns="" id="{829B23A6-0EB2-4EF9-937A-AC9129EC32EC}"/>
              </a:ext>
            </a:extLst>
          </p:cNvPr>
          <p:cNvGraphicFramePr>
            <a:graphicFrameLocks noGrp="1"/>
          </p:cNvGraphicFramePr>
          <p:nvPr>
            <p:extLst>
              <p:ext uri="{D42A27DB-BD31-4B8C-83A1-F6EECF244321}">
                <p14:modId xmlns:p14="http://schemas.microsoft.com/office/powerpoint/2010/main" val="1201061782"/>
              </p:ext>
            </p:extLst>
          </p:nvPr>
        </p:nvGraphicFramePr>
        <p:xfrm>
          <a:off x="457200" y="1600200"/>
          <a:ext cx="7200802" cy="1100769"/>
        </p:xfrm>
        <a:graphic>
          <a:graphicData uri="http://schemas.openxmlformats.org/drawingml/2006/table">
            <a:tbl>
              <a:tblPr firstRow="1" bandRow="1">
                <a:tableStyleId>{5C22544A-7EE6-4342-B048-85BDC9FD1C3A}</a:tableStyleId>
              </a:tblPr>
              <a:tblGrid>
                <a:gridCol w="4402832">
                  <a:extLst>
                    <a:ext uri="{9D8B030D-6E8A-4147-A177-3AD203B41FA5}">
                      <a16:colId xmlns:a16="http://schemas.microsoft.com/office/drawing/2014/main" xmlns="" val="2967241687"/>
                    </a:ext>
                  </a:extLst>
                </a:gridCol>
                <a:gridCol w="2797970">
                  <a:extLst>
                    <a:ext uri="{9D8B030D-6E8A-4147-A177-3AD203B41FA5}">
                      <a16:colId xmlns:a16="http://schemas.microsoft.com/office/drawing/2014/main" xmlns="" val="880604753"/>
                    </a:ext>
                  </a:extLst>
                </a:gridCol>
              </a:tblGrid>
              <a:tr h="1100769">
                <a:tc>
                  <a:txBody>
                    <a:bodyPr/>
                    <a:lstStyle/>
                    <a:p>
                      <a:pPr algn="ctr"/>
                      <a:r>
                        <a:rPr lang="kk-KZ" sz="3000" dirty="0">
                          <a:solidFill>
                            <a:schemeClr val="tx1"/>
                          </a:solidFill>
                        </a:rPr>
                        <a:t>Өрнек </a:t>
                      </a:r>
                      <a:endParaRPr lang="ru-RU" sz="3000" dirty="0">
                        <a:solidFill>
                          <a:schemeClr val="tx1"/>
                        </a:solidFill>
                      </a:endParaRPr>
                    </a:p>
                  </a:txBody>
                  <a:tcPr/>
                </a:tc>
                <a:tc>
                  <a:txBody>
                    <a:bodyPr/>
                    <a:lstStyle/>
                    <a:p>
                      <a:pPr algn="ctr"/>
                      <a:r>
                        <a:rPr lang="kk-KZ" sz="3000" dirty="0">
                          <a:solidFill>
                            <a:schemeClr val="tx1"/>
                          </a:solidFill>
                        </a:rPr>
                        <a:t>Сипаты</a:t>
                      </a:r>
                    </a:p>
                    <a:p>
                      <a:pPr algn="ctr"/>
                      <a:endParaRPr lang="ru-RU" sz="3000" dirty="0">
                        <a:solidFill>
                          <a:schemeClr val="tx1"/>
                        </a:solidFill>
                      </a:endParaRPr>
                    </a:p>
                  </a:txBody>
                  <a:tcPr/>
                </a:tc>
                <a:extLst>
                  <a:ext uri="{0D108BD9-81ED-4DB2-BD59-A6C34878D82A}">
                    <a16:rowId xmlns:a16="http://schemas.microsoft.com/office/drawing/2014/main" xmlns="" val="3717286379"/>
                  </a:ext>
                </a:extLst>
              </a:tr>
            </a:tbl>
          </a:graphicData>
        </a:graphic>
      </p:graphicFrame>
    </p:spTree>
    <p:extLst>
      <p:ext uri="{BB962C8B-B14F-4D97-AF65-F5344CB8AC3E}">
        <p14:creationId xmlns:p14="http://schemas.microsoft.com/office/powerpoint/2010/main" val="2960641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061763"/>
            <a:ext cx="4293227" cy="369332"/>
          </a:xfrm>
          <a:prstGeom prst="rect">
            <a:avLst/>
          </a:prstGeom>
        </p:spPr>
        <p:txBody>
          <a:bodyPr wrap="none">
            <a:spAutoFit/>
          </a:bodyPr>
          <a:lstStyle/>
          <a:p>
            <a:r>
              <a:rPr lang="kk-KZ" b="1" dirty="0"/>
              <a:t>Стандартты математикалық функциялар</a:t>
            </a:r>
            <a:endParaRPr lang="ru-RU" b="1" dirty="0"/>
          </a:p>
        </p:txBody>
      </p:sp>
      <p:sp>
        <p:nvSpPr>
          <p:cNvPr id="3" name="Прямоугольник 2"/>
          <p:cNvSpPr/>
          <p:nvPr/>
        </p:nvSpPr>
        <p:spPr>
          <a:xfrm>
            <a:off x="611560" y="116632"/>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452421700"/>
              </p:ext>
            </p:extLst>
          </p:nvPr>
        </p:nvGraphicFramePr>
        <p:xfrm>
          <a:off x="467544" y="1556792"/>
          <a:ext cx="8064895" cy="3645408"/>
        </p:xfrm>
        <a:graphic>
          <a:graphicData uri="http://schemas.openxmlformats.org/drawingml/2006/table">
            <a:tbl>
              <a:tblPr firstRow="1" firstCol="1" lastRow="1" lastCol="1" bandRow="1" bandCol="1">
                <a:tableStyleId>{5C22544A-7EE6-4342-B048-85BDC9FD1C3A}</a:tableStyleId>
              </a:tblPr>
              <a:tblGrid>
                <a:gridCol w="2625054">
                  <a:extLst>
                    <a:ext uri="{9D8B030D-6E8A-4147-A177-3AD203B41FA5}">
                      <a16:colId xmlns:a16="http://schemas.microsoft.com/office/drawing/2014/main" xmlns="" val="20000"/>
                    </a:ext>
                  </a:extLst>
                </a:gridCol>
                <a:gridCol w="5253633">
                  <a:extLst>
                    <a:ext uri="{9D8B030D-6E8A-4147-A177-3AD203B41FA5}">
                      <a16:colId xmlns:a16="http://schemas.microsoft.com/office/drawing/2014/main" xmlns="" val="20001"/>
                    </a:ext>
                  </a:extLst>
                </a:gridCol>
                <a:gridCol w="186208">
                  <a:extLst>
                    <a:ext uri="{9D8B030D-6E8A-4147-A177-3AD203B41FA5}">
                      <a16:colId xmlns:a16="http://schemas.microsoft.com/office/drawing/2014/main" xmlns="" val="20002"/>
                    </a:ext>
                  </a:extLst>
                </a:gridCol>
              </a:tblGrid>
              <a:tr h="107761">
                <a:tc>
                  <a:txBody>
                    <a:bodyPr/>
                    <a:lstStyle/>
                    <a:p>
                      <a:pPr algn="ctr">
                        <a:lnSpc>
                          <a:spcPct val="115000"/>
                        </a:lnSpc>
                        <a:spcAft>
                          <a:spcPts val="0"/>
                        </a:spcAft>
                      </a:pPr>
                      <a:r>
                        <a:rPr lang="kk-KZ" sz="1600" dirty="0">
                          <a:effectLst/>
                        </a:rPr>
                        <a:t>Әдіс</a:t>
                      </a:r>
                      <a:endParaRPr lang="ru-RU" sz="1600" dirty="0">
                        <a:effectLst/>
                        <a:latin typeface="Calibri"/>
                        <a:ea typeface="Calibri"/>
                        <a:cs typeface="Times New Roman"/>
                      </a:endParaRPr>
                    </a:p>
                  </a:txBody>
                  <a:tcPr marL="30120" marR="30120" marT="0" marB="0"/>
                </a:tc>
                <a:tc gridSpan="2">
                  <a:txBody>
                    <a:bodyPr/>
                    <a:lstStyle/>
                    <a:p>
                      <a:pPr algn="ctr">
                        <a:lnSpc>
                          <a:spcPct val="115000"/>
                        </a:lnSpc>
                        <a:spcAft>
                          <a:spcPts val="0"/>
                        </a:spcAft>
                      </a:pPr>
                      <a:r>
                        <a:rPr lang="kk-KZ" sz="1600">
                          <a:effectLst/>
                        </a:rPr>
                        <a:t>Сипаттамасы </a:t>
                      </a:r>
                      <a:endParaRPr lang="ru-RU" sz="1600">
                        <a:effectLst/>
                        <a:latin typeface="Calibri"/>
                        <a:ea typeface="Calibri"/>
                        <a:cs typeface="Times New Roman"/>
                      </a:endParaRPr>
                    </a:p>
                  </a:txBody>
                  <a:tcPr marL="30120" marR="30120" marT="0" marB="0"/>
                </a:tc>
                <a:tc hMerge="1">
                  <a:txBody>
                    <a:bodyPr/>
                    <a:lstStyle/>
                    <a:p>
                      <a:endParaRPr lang="ru-RU"/>
                    </a:p>
                  </a:txBody>
                  <a:tcPr/>
                </a:tc>
                <a:extLst>
                  <a:ext uri="{0D108BD9-81ED-4DB2-BD59-A6C34878D82A}">
                    <a16:rowId xmlns:a16="http://schemas.microsoft.com/office/drawing/2014/main" xmlns="" val="10000"/>
                  </a:ext>
                </a:extLst>
              </a:tr>
              <a:tr h="107761">
                <a:tc>
                  <a:txBody>
                    <a:bodyPr/>
                    <a:lstStyle/>
                    <a:p>
                      <a:pPr>
                        <a:lnSpc>
                          <a:spcPct val="115000"/>
                        </a:lnSpc>
                        <a:spcAft>
                          <a:spcPts val="0"/>
                        </a:spcAft>
                      </a:pPr>
                      <a:r>
                        <a:rPr lang="ru-RU" sz="1600" dirty="0" err="1">
                          <a:effectLst/>
                        </a:rPr>
                        <a:t>double</a:t>
                      </a:r>
                      <a:r>
                        <a:rPr lang="ru-RU" sz="1600" dirty="0">
                          <a:effectLst/>
                        </a:rPr>
                        <a:t> </a:t>
                      </a:r>
                      <a:r>
                        <a:rPr lang="ru-RU" sz="1600" dirty="0" err="1">
                          <a:effectLst/>
                        </a:rPr>
                        <a:t>Abs</a:t>
                      </a:r>
                      <a:r>
                        <a:rPr lang="ru-RU" sz="1600" dirty="0">
                          <a:effectLst/>
                        </a:rPr>
                        <a:t>(</a:t>
                      </a:r>
                      <a:r>
                        <a:rPr lang="ru-RU" sz="1600" dirty="0" err="1">
                          <a:effectLst/>
                        </a:rPr>
                        <a:t>double</a:t>
                      </a:r>
                      <a:r>
                        <a:rPr lang="ru-RU" sz="1600" dirty="0">
                          <a:effectLst/>
                        </a:rPr>
                        <a:t> d);</a:t>
                      </a:r>
                      <a:endParaRPr lang="ru-RU" sz="1600" dirty="0">
                        <a:effectLst/>
                        <a:latin typeface="Calibri"/>
                        <a:ea typeface="Calibri"/>
                        <a:cs typeface="Times New Roman"/>
                      </a:endParaRPr>
                    </a:p>
                  </a:txBody>
                  <a:tcPr marL="30120" marR="30120" marT="0" marB="0"/>
                </a:tc>
                <a:tc gridSpan="2">
                  <a:txBody>
                    <a:bodyPr/>
                    <a:lstStyle/>
                    <a:p>
                      <a:pPr>
                        <a:lnSpc>
                          <a:spcPct val="115000"/>
                        </a:lnSpc>
                        <a:spcAft>
                          <a:spcPts val="0"/>
                        </a:spcAft>
                      </a:pPr>
                      <a:r>
                        <a:rPr lang="ru-RU" sz="1600">
                          <a:effectLst/>
                        </a:rPr>
                        <a:t>Аргумент  модул</a:t>
                      </a:r>
                      <a:r>
                        <a:rPr lang="kk-KZ" sz="1600">
                          <a:effectLst/>
                        </a:rPr>
                        <a:t>ін қайтарады.  </a:t>
                      </a:r>
                      <a:endParaRPr lang="ru-RU" sz="1600">
                        <a:effectLst/>
                        <a:latin typeface="Calibri"/>
                        <a:ea typeface="Calibri"/>
                        <a:cs typeface="Times New Roman"/>
                      </a:endParaRPr>
                    </a:p>
                  </a:txBody>
                  <a:tcPr marL="30120" marR="30120" marT="0" marB="0"/>
                </a:tc>
                <a:tc hMerge="1">
                  <a:txBody>
                    <a:bodyPr/>
                    <a:lstStyle/>
                    <a:p>
                      <a:endParaRPr lang="ru-RU"/>
                    </a:p>
                  </a:txBody>
                  <a:tcPr/>
                </a:tc>
                <a:extLst>
                  <a:ext uri="{0D108BD9-81ED-4DB2-BD59-A6C34878D82A}">
                    <a16:rowId xmlns:a16="http://schemas.microsoft.com/office/drawing/2014/main" xmlns="" val="10001"/>
                  </a:ext>
                </a:extLst>
              </a:tr>
              <a:tr h="215522">
                <a:tc>
                  <a:txBody>
                    <a:bodyPr/>
                    <a:lstStyle/>
                    <a:p>
                      <a:pPr>
                        <a:lnSpc>
                          <a:spcPct val="115000"/>
                        </a:lnSpc>
                        <a:spcAft>
                          <a:spcPts val="0"/>
                        </a:spcAft>
                      </a:pPr>
                      <a:r>
                        <a:rPr lang="ru-RU" sz="1600" dirty="0" err="1">
                          <a:effectLst/>
                        </a:rPr>
                        <a:t>double</a:t>
                      </a:r>
                      <a:r>
                        <a:rPr lang="ru-RU" sz="1600" dirty="0">
                          <a:effectLst/>
                        </a:rPr>
                        <a:t> </a:t>
                      </a:r>
                      <a:r>
                        <a:rPr lang="ru-RU" sz="1600" dirty="0" err="1">
                          <a:effectLst/>
                        </a:rPr>
                        <a:t>Acos</a:t>
                      </a:r>
                      <a:r>
                        <a:rPr lang="ru-RU" sz="1600" dirty="0">
                          <a:effectLst/>
                        </a:rPr>
                        <a:t>(</a:t>
                      </a:r>
                      <a:r>
                        <a:rPr lang="ru-RU" sz="1600" dirty="0" err="1">
                          <a:effectLst/>
                        </a:rPr>
                        <a:t>double</a:t>
                      </a:r>
                      <a:r>
                        <a:rPr lang="ru-RU" sz="1600" dirty="0">
                          <a:effectLst/>
                        </a:rPr>
                        <a:t> d);</a:t>
                      </a:r>
                      <a:endParaRPr lang="ru-RU" sz="1600" dirty="0">
                        <a:effectLst/>
                        <a:latin typeface="Calibri"/>
                        <a:ea typeface="Calibri"/>
                        <a:cs typeface="Times New Roman"/>
                      </a:endParaRPr>
                    </a:p>
                  </a:txBody>
                  <a:tcPr marL="30120" marR="30120" marT="0" marB="0"/>
                </a:tc>
                <a:tc gridSpan="2">
                  <a:txBody>
                    <a:bodyPr/>
                    <a:lstStyle/>
                    <a:p>
                      <a:pPr>
                        <a:lnSpc>
                          <a:spcPct val="115000"/>
                        </a:lnSpc>
                        <a:spcAft>
                          <a:spcPts val="0"/>
                        </a:spcAft>
                      </a:pPr>
                      <a:r>
                        <a:rPr lang="ru-RU" sz="1600" dirty="0">
                          <a:effectLst/>
                        </a:rPr>
                        <a:t>Арккосинус</a:t>
                      </a:r>
                      <a:r>
                        <a:rPr lang="kk-KZ" sz="1600" dirty="0">
                          <a:effectLst/>
                        </a:rPr>
                        <a:t> бойынша </a:t>
                      </a:r>
                      <a:r>
                        <a:rPr lang="ru-RU" sz="1600" dirty="0">
                          <a:effectLst/>
                        </a:rPr>
                        <a:t> радиан</a:t>
                      </a:r>
                      <a:r>
                        <a:rPr lang="kk-KZ" sz="1600" dirty="0">
                          <a:effectLst/>
                        </a:rPr>
                        <a:t>д</a:t>
                      </a:r>
                      <a:r>
                        <a:rPr lang="ru-RU" sz="1600" dirty="0">
                          <a:effectLst/>
                        </a:rPr>
                        <a:t>а</a:t>
                      </a:r>
                      <a:r>
                        <a:rPr lang="kk-KZ" sz="1600" dirty="0">
                          <a:effectLst/>
                        </a:rPr>
                        <a:t> бұрышты  қайтарады.  </a:t>
                      </a:r>
                      <a:endParaRPr lang="ru-RU" sz="1600" dirty="0">
                        <a:effectLst/>
                        <a:latin typeface="Calibri"/>
                        <a:ea typeface="Calibri"/>
                        <a:cs typeface="Times New Roman"/>
                      </a:endParaRPr>
                    </a:p>
                  </a:txBody>
                  <a:tcPr marL="30120" marR="30120" marT="0" marB="0"/>
                </a:tc>
                <a:tc hMerge="1">
                  <a:txBody>
                    <a:bodyPr/>
                    <a:lstStyle/>
                    <a:p>
                      <a:endParaRPr lang="ru-RU"/>
                    </a:p>
                  </a:txBody>
                  <a:tcPr/>
                </a:tc>
                <a:extLst>
                  <a:ext uri="{0D108BD9-81ED-4DB2-BD59-A6C34878D82A}">
                    <a16:rowId xmlns:a16="http://schemas.microsoft.com/office/drawing/2014/main" xmlns="" val="10002"/>
                  </a:ext>
                </a:extLst>
              </a:tr>
              <a:tr h="215522">
                <a:tc>
                  <a:txBody>
                    <a:bodyPr/>
                    <a:lstStyle/>
                    <a:p>
                      <a:pPr>
                        <a:lnSpc>
                          <a:spcPct val="115000"/>
                        </a:lnSpc>
                        <a:spcAft>
                          <a:spcPts val="0"/>
                        </a:spcAft>
                      </a:pPr>
                      <a:r>
                        <a:rPr lang="ru-RU" sz="1600" dirty="0" err="1">
                          <a:effectLst/>
                        </a:rPr>
                        <a:t>double</a:t>
                      </a:r>
                      <a:r>
                        <a:rPr lang="ru-RU" sz="1600" dirty="0">
                          <a:effectLst/>
                        </a:rPr>
                        <a:t> </a:t>
                      </a:r>
                      <a:r>
                        <a:rPr lang="ru-RU" sz="1600" dirty="0" err="1">
                          <a:effectLst/>
                        </a:rPr>
                        <a:t>Asin</a:t>
                      </a:r>
                      <a:r>
                        <a:rPr lang="ru-RU" sz="1600" dirty="0">
                          <a:effectLst/>
                        </a:rPr>
                        <a:t>(</a:t>
                      </a:r>
                      <a:r>
                        <a:rPr lang="ru-RU" sz="1600" dirty="0" err="1">
                          <a:effectLst/>
                        </a:rPr>
                        <a:t>double</a:t>
                      </a:r>
                      <a:r>
                        <a:rPr lang="ru-RU" sz="1600" dirty="0">
                          <a:effectLst/>
                        </a:rPr>
                        <a:t> d);</a:t>
                      </a:r>
                      <a:endParaRPr lang="ru-RU" sz="1600" dirty="0">
                        <a:effectLst/>
                        <a:latin typeface="Calibri"/>
                        <a:ea typeface="Calibri"/>
                        <a:cs typeface="Times New Roman"/>
                      </a:endParaRPr>
                    </a:p>
                  </a:txBody>
                  <a:tcPr marL="30120" marR="30120" marT="0" marB="0"/>
                </a:tc>
                <a:tc gridSpan="2">
                  <a:txBody>
                    <a:bodyPr/>
                    <a:lstStyle/>
                    <a:p>
                      <a:pPr>
                        <a:lnSpc>
                          <a:spcPct val="115000"/>
                        </a:lnSpc>
                        <a:spcAft>
                          <a:spcPts val="0"/>
                        </a:spcAft>
                      </a:pPr>
                      <a:r>
                        <a:rPr lang="ru-RU" sz="1600">
                          <a:effectLst/>
                        </a:rPr>
                        <a:t>Арксинус</a:t>
                      </a:r>
                      <a:r>
                        <a:rPr lang="kk-KZ" sz="1600">
                          <a:effectLst/>
                        </a:rPr>
                        <a:t> бойынша </a:t>
                      </a:r>
                      <a:r>
                        <a:rPr lang="ru-RU" sz="1600">
                          <a:effectLst/>
                        </a:rPr>
                        <a:t> радиан</a:t>
                      </a:r>
                      <a:r>
                        <a:rPr lang="kk-KZ" sz="1600">
                          <a:effectLst/>
                        </a:rPr>
                        <a:t>д</a:t>
                      </a:r>
                      <a:r>
                        <a:rPr lang="ru-RU" sz="1600">
                          <a:effectLst/>
                        </a:rPr>
                        <a:t>а</a:t>
                      </a:r>
                      <a:r>
                        <a:rPr lang="kk-KZ" sz="1600">
                          <a:effectLst/>
                        </a:rPr>
                        <a:t> бұрышты  қайтарады.  </a:t>
                      </a:r>
                      <a:endParaRPr lang="ru-RU" sz="1600">
                        <a:effectLst/>
                        <a:latin typeface="Calibri"/>
                        <a:ea typeface="Calibri"/>
                        <a:cs typeface="Times New Roman"/>
                      </a:endParaRPr>
                    </a:p>
                  </a:txBody>
                  <a:tcPr marL="30120" marR="30120" marT="0" marB="0"/>
                </a:tc>
                <a:tc hMerge="1">
                  <a:txBody>
                    <a:bodyPr/>
                    <a:lstStyle/>
                    <a:p>
                      <a:endParaRPr lang="ru-RU"/>
                    </a:p>
                  </a:txBody>
                  <a:tcPr/>
                </a:tc>
                <a:extLst>
                  <a:ext uri="{0D108BD9-81ED-4DB2-BD59-A6C34878D82A}">
                    <a16:rowId xmlns:a16="http://schemas.microsoft.com/office/drawing/2014/main" xmlns="" val="10003"/>
                  </a:ext>
                </a:extLst>
              </a:tr>
              <a:tr h="215522">
                <a:tc>
                  <a:txBody>
                    <a:bodyPr/>
                    <a:lstStyle/>
                    <a:p>
                      <a:pPr>
                        <a:lnSpc>
                          <a:spcPct val="115000"/>
                        </a:lnSpc>
                        <a:spcAft>
                          <a:spcPts val="0"/>
                        </a:spcAft>
                      </a:pPr>
                      <a:r>
                        <a:rPr lang="ru-RU" sz="1600">
                          <a:effectLst/>
                        </a:rPr>
                        <a:t>double Atan(double d);</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ru-RU" sz="1600" dirty="0">
                          <a:effectLst/>
                        </a:rPr>
                        <a:t>Арктангенс</a:t>
                      </a:r>
                      <a:r>
                        <a:rPr lang="kk-KZ" sz="1600" dirty="0">
                          <a:effectLst/>
                        </a:rPr>
                        <a:t>  бойынша </a:t>
                      </a:r>
                      <a:r>
                        <a:rPr lang="ru-RU" sz="1600" dirty="0">
                          <a:effectLst/>
                        </a:rPr>
                        <a:t> радиан</a:t>
                      </a:r>
                      <a:r>
                        <a:rPr lang="kk-KZ" sz="1600" dirty="0">
                          <a:effectLst/>
                        </a:rPr>
                        <a:t>д</a:t>
                      </a:r>
                      <a:r>
                        <a:rPr lang="ru-RU" sz="1600" dirty="0">
                          <a:effectLst/>
                        </a:rPr>
                        <a:t>а</a:t>
                      </a:r>
                      <a:r>
                        <a:rPr lang="kk-KZ" sz="1600" dirty="0">
                          <a:effectLst/>
                        </a:rPr>
                        <a:t> бұрышты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4"/>
                  </a:ext>
                </a:extLst>
              </a:tr>
              <a:tr h="215522">
                <a:tc>
                  <a:txBody>
                    <a:bodyPr/>
                    <a:lstStyle/>
                    <a:p>
                      <a:pPr>
                        <a:lnSpc>
                          <a:spcPct val="115000"/>
                        </a:lnSpc>
                        <a:spcAft>
                          <a:spcPts val="0"/>
                        </a:spcAft>
                      </a:pPr>
                      <a:r>
                        <a:rPr lang="en-US" sz="1600">
                          <a:effectLst/>
                        </a:rPr>
                        <a:t>Long BigMul(int x, int y);</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kk-KZ" sz="1600" dirty="0">
                          <a:effectLst/>
                        </a:rPr>
                        <a:t>Екі  </a:t>
                      </a:r>
                      <a:r>
                        <a:rPr lang="en-US" sz="1600" dirty="0">
                          <a:effectLst/>
                        </a:rPr>
                        <a:t>32-</a:t>
                      </a:r>
                      <a:r>
                        <a:rPr lang="ru-RU" sz="1600" dirty="0">
                          <a:effectLst/>
                        </a:rPr>
                        <a:t>разряд</a:t>
                      </a:r>
                      <a:r>
                        <a:rPr lang="kk-KZ" sz="1600" dirty="0">
                          <a:effectLst/>
                        </a:rPr>
                        <a:t>ты санның көбейтіндісін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5"/>
                  </a:ext>
                </a:extLst>
              </a:tr>
              <a:tr h="215522">
                <a:tc>
                  <a:txBody>
                    <a:bodyPr/>
                    <a:lstStyle/>
                    <a:p>
                      <a:pPr>
                        <a:lnSpc>
                          <a:spcPct val="115000"/>
                        </a:lnSpc>
                        <a:spcAft>
                          <a:spcPts val="0"/>
                        </a:spcAft>
                      </a:pPr>
                      <a:r>
                        <a:rPr lang="ru-RU" sz="1600">
                          <a:effectLst/>
                        </a:rPr>
                        <a:t>double Ceiling(double d);</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kk-KZ" sz="1600" dirty="0">
                          <a:effectLst/>
                        </a:rPr>
                        <a:t>Аргументке тең немесе одан үлкен ең кіші бүтін санды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6"/>
                  </a:ext>
                </a:extLst>
              </a:tr>
              <a:tr h="215522">
                <a:tc>
                  <a:txBody>
                    <a:bodyPr/>
                    <a:lstStyle/>
                    <a:p>
                      <a:pPr>
                        <a:lnSpc>
                          <a:spcPct val="115000"/>
                        </a:lnSpc>
                        <a:spcAft>
                          <a:spcPts val="0"/>
                        </a:spcAft>
                      </a:pPr>
                      <a:r>
                        <a:rPr lang="ru-RU" sz="1600">
                          <a:effectLst/>
                        </a:rPr>
                        <a:t>double Cos(double d);</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ru-RU" sz="1600" dirty="0">
                          <a:effectLst/>
                        </a:rPr>
                        <a:t>D</a:t>
                      </a:r>
                      <a:r>
                        <a:rPr lang="kk-KZ" sz="1600" dirty="0">
                          <a:effectLst/>
                        </a:rPr>
                        <a:t> бұрышының  </a:t>
                      </a:r>
                      <a:r>
                        <a:rPr lang="ru-RU" sz="1600" dirty="0">
                          <a:effectLst/>
                        </a:rPr>
                        <a:t>косинус</a:t>
                      </a:r>
                      <a:r>
                        <a:rPr lang="kk-KZ" sz="1600" dirty="0">
                          <a:effectLst/>
                        </a:rPr>
                        <a:t>ын </a:t>
                      </a:r>
                      <a:r>
                        <a:rPr lang="ru-RU" sz="1600" dirty="0">
                          <a:effectLst/>
                        </a:rPr>
                        <a:t>радиан</a:t>
                      </a:r>
                      <a:r>
                        <a:rPr lang="kk-KZ" sz="1600" dirty="0">
                          <a:effectLst/>
                        </a:rPr>
                        <a:t>мен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7"/>
                  </a:ext>
                </a:extLst>
              </a:tr>
              <a:tr h="215522">
                <a:tc>
                  <a:txBody>
                    <a:bodyPr/>
                    <a:lstStyle/>
                    <a:p>
                      <a:pPr>
                        <a:lnSpc>
                          <a:spcPct val="115000"/>
                        </a:lnSpc>
                        <a:spcAft>
                          <a:spcPts val="0"/>
                        </a:spcAft>
                      </a:pPr>
                      <a:r>
                        <a:rPr lang="ru-RU" sz="1600">
                          <a:effectLst/>
                        </a:rPr>
                        <a:t>double Cosh(double d);</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ru-RU" sz="1600" dirty="0">
                          <a:effectLst/>
                        </a:rPr>
                        <a:t>D</a:t>
                      </a:r>
                      <a:r>
                        <a:rPr lang="kk-KZ" sz="1600" dirty="0">
                          <a:effectLst/>
                        </a:rPr>
                        <a:t>  бұрышының  гиперболалық </a:t>
                      </a:r>
                      <a:r>
                        <a:rPr lang="ru-RU" sz="1600" dirty="0">
                          <a:effectLst/>
                        </a:rPr>
                        <a:t>косинус</a:t>
                      </a:r>
                      <a:r>
                        <a:rPr lang="kk-KZ" sz="1600" dirty="0">
                          <a:effectLst/>
                        </a:rPr>
                        <a:t>ын </a:t>
                      </a:r>
                      <a:r>
                        <a:rPr lang="ru-RU" sz="1600" dirty="0">
                          <a:effectLst/>
                        </a:rPr>
                        <a:t>радиан</a:t>
                      </a:r>
                      <a:r>
                        <a:rPr lang="kk-KZ" sz="1600" dirty="0">
                          <a:effectLst/>
                        </a:rPr>
                        <a:t>мен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8"/>
                  </a:ext>
                </a:extLst>
              </a:tr>
              <a:tr h="323283">
                <a:tc>
                  <a:txBody>
                    <a:bodyPr/>
                    <a:lstStyle/>
                    <a:p>
                      <a:pPr>
                        <a:lnSpc>
                          <a:spcPct val="115000"/>
                        </a:lnSpc>
                        <a:spcAft>
                          <a:spcPts val="0"/>
                        </a:spcAft>
                      </a:pPr>
                      <a:r>
                        <a:rPr lang="en-US" sz="1600">
                          <a:effectLst/>
                        </a:rPr>
                        <a:t>int DivRen(int a, int b, </a:t>
                      </a:r>
                      <a:endParaRPr lang="ru-RU" sz="1600">
                        <a:effectLst/>
                      </a:endParaRPr>
                    </a:p>
                    <a:p>
                      <a:pPr>
                        <a:lnSpc>
                          <a:spcPct val="115000"/>
                        </a:lnSpc>
                        <a:spcAft>
                          <a:spcPts val="0"/>
                        </a:spcAft>
                      </a:pPr>
                      <a:r>
                        <a:rPr lang="en-US" sz="1600">
                          <a:effectLst/>
                        </a:rPr>
                        <a:t>out int R);</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kk-KZ" sz="1600" dirty="0">
                          <a:effectLst/>
                        </a:rPr>
                        <a:t>Екі бүтін сандарды бөлудің нәтижесін және шығу </a:t>
                      </a:r>
                      <a:r>
                        <a:rPr lang="ru-RU" sz="1600" dirty="0">
                          <a:effectLst/>
                        </a:rPr>
                        <a:t>параметр</a:t>
                      </a:r>
                      <a:r>
                        <a:rPr lang="kk-KZ" sz="1600" dirty="0">
                          <a:effectLst/>
                        </a:rPr>
                        <a:t>і ретіндегі  </a:t>
                      </a:r>
                      <a:r>
                        <a:rPr lang="en-US" sz="1600" dirty="0">
                          <a:effectLst/>
                        </a:rPr>
                        <a:t>R</a:t>
                      </a:r>
                      <a:r>
                        <a:rPr lang="kk-KZ" sz="1600" dirty="0">
                          <a:effectLst/>
                        </a:rPr>
                        <a:t>  қалдығын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dirty="0">
                          <a:effectLst/>
                        </a:rPr>
                        <a:t> </a:t>
                      </a:r>
                      <a:endParaRPr lang="ru-RU" sz="500" dirty="0">
                        <a:effectLst/>
                        <a:latin typeface="Calibri"/>
                        <a:ea typeface="Calibri"/>
                        <a:cs typeface="Times New Roman"/>
                      </a:endParaRPr>
                    </a:p>
                  </a:txBody>
                  <a:tcPr marL="0" marR="0" marT="0" marB="0" anchor="ct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2277427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061763"/>
            <a:ext cx="4293227" cy="369332"/>
          </a:xfrm>
          <a:prstGeom prst="rect">
            <a:avLst/>
          </a:prstGeom>
        </p:spPr>
        <p:txBody>
          <a:bodyPr wrap="none">
            <a:spAutoFit/>
          </a:bodyPr>
          <a:lstStyle/>
          <a:p>
            <a:r>
              <a:rPr lang="kk-KZ" b="1" dirty="0"/>
              <a:t>Стандартты математикалық функциялар</a:t>
            </a:r>
            <a:endParaRPr lang="ru-RU" b="1" dirty="0"/>
          </a:p>
        </p:txBody>
      </p:sp>
      <p:sp>
        <p:nvSpPr>
          <p:cNvPr id="3" name="Прямоугольник 2"/>
          <p:cNvSpPr/>
          <p:nvPr/>
        </p:nvSpPr>
        <p:spPr>
          <a:xfrm>
            <a:off x="611560" y="116632"/>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093152408"/>
              </p:ext>
            </p:extLst>
          </p:nvPr>
        </p:nvGraphicFramePr>
        <p:xfrm>
          <a:off x="251519" y="1556792"/>
          <a:ext cx="8496944" cy="4297632"/>
        </p:xfrm>
        <a:graphic>
          <a:graphicData uri="http://schemas.openxmlformats.org/drawingml/2006/table">
            <a:tbl>
              <a:tblPr firstRow="1" firstCol="1" lastRow="1" lastCol="1" bandRow="1" bandCol="1">
                <a:tableStyleId>{5C22544A-7EE6-4342-B048-85BDC9FD1C3A}</a:tableStyleId>
              </a:tblPr>
              <a:tblGrid>
                <a:gridCol w="2765682">
                  <a:extLst>
                    <a:ext uri="{9D8B030D-6E8A-4147-A177-3AD203B41FA5}">
                      <a16:colId xmlns:a16="http://schemas.microsoft.com/office/drawing/2014/main" xmlns="" val="20000"/>
                    </a:ext>
                  </a:extLst>
                </a:gridCol>
                <a:gridCol w="5535078">
                  <a:extLst>
                    <a:ext uri="{9D8B030D-6E8A-4147-A177-3AD203B41FA5}">
                      <a16:colId xmlns:a16="http://schemas.microsoft.com/office/drawing/2014/main" xmlns="" val="20001"/>
                    </a:ext>
                  </a:extLst>
                </a:gridCol>
                <a:gridCol w="196184">
                  <a:extLst>
                    <a:ext uri="{9D8B030D-6E8A-4147-A177-3AD203B41FA5}">
                      <a16:colId xmlns:a16="http://schemas.microsoft.com/office/drawing/2014/main" xmlns="" val="20002"/>
                    </a:ext>
                  </a:extLst>
                </a:gridCol>
              </a:tblGrid>
              <a:tr h="107761">
                <a:tc>
                  <a:txBody>
                    <a:bodyPr/>
                    <a:lstStyle/>
                    <a:p>
                      <a:pPr algn="ctr">
                        <a:lnSpc>
                          <a:spcPct val="115000"/>
                        </a:lnSpc>
                        <a:spcAft>
                          <a:spcPts val="0"/>
                        </a:spcAft>
                      </a:pPr>
                      <a:r>
                        <a:rPr lang="kk-KZ" sz="1600" dirty="0">
                          <a:effectLst/>
                        </a:rPr>
                        <a:t>Әдіс</a:t>
                      </a:r>
                      <a:endParaRPr lang="ru-RU" sz="1600" dirty="0">
                        <a:effectLst/>
                        <a:latin typeface="Calibri"/>
                        <a:ea typeface="Calibri"/>
                        <a:cs typeface="Times New Roman"/>
                      </a:endParaRPr>
                    </a:p>
                  </a:txBody>
                  <a:tcPr marL="30120" marR="30120" marT="0" marB="0"/>
                </a:tc>
                <a:tc gridSpan="2">
                  <a:txBody>
                    <a:bodyPr/>
                    <a:lstStyle/>
                    <a:p>
                      <a:pPr algn="ctr">
                        <a:lnSpc>
                          <a:spcPct val="115000"/>
                        </a:lnSpc>
                        <a:spcAft>
                          <a:spcPts val="0"/>
                        </a:spcAft>
                      </a:pPr>
                      <a:r>
                        <a:rPr lang="kk-KZ" sz="1600">
                          <a:effectLst/>
                        </a:rPr>
                        <a:t>Сипаттамасы </a:t>
                      </a:r>
                      <a:endParaRPr lang="ru-RU" sz="1600">
                        <a:effectLst/>
                        <a:latin typeface="Calibri"/>
                        <a:ea typeface="Calibri"/>
                        <a:cs typeface="Times New Roman"/>
                      </a:endParaRPr>
                    </a:p>
                  </a:txBody>
                  <a:tcPr marL="30120" marR="30120" marT="0" marB="0"/>
                </a:tc>
                <a:tc hMerge="1">
                  <a:txBody>
                    <a:bodyPr/>
                    <a:lstStyle/>
                    <a:p>
                      <a:endParaRPr lang="ru-RU"/>
                    </a:p>
                  </a:txBody>
                  <a:tcPr/>
                </a:tc>
                <a:extLst>
                  <a:ext uri="{0D108BD9-81ED-4DB2-BD59-A6C34878D82A}">
                    <a16:rowId xmlns:a16="http://schemas.microsoft.com/office/drawing/2014/main" xmlns="" val="10000"/>
                  </a:ext>
                </a:extLst>
              </a:tr>
              <a:tr h="323283">
                <a:tc>
                  <a:txBody>
                    <a:bodyPr/>
                    <a:lstStyle/>
                    <a:p>
                      <a:pPr>
                        <a:lnSpc>
                          <a:spcPct val="115000"/>
                        </a:lnSpc>
                        <a:spcAft>
                          <a:spcPts val="0"/>
                        </a:spcAft>
                      </a:pPr>
                      <a:r>
                        <a:rPr lang="en-US" sz="1600" dirty="0" err="1">
                          <a:effectLst/>
                        </a:rPr>
                        <a:t>int</a:t>
                      </a:r>
                      <a:r>
                        <a:rPr lang="en-US" sz="1600" dirty="0">
                          <a:effectLst/>
                        </a:rPr>
                        <a:t> </a:t>
                      </a:r>
                      <a:r>
                        <a:rPr lang="en-US" sz="1600" dirty="0" err="1">
                          <a:effectLst/>
                        </a:rPr>
                        <a:t>DivRen</a:t>
                      </a:r>
                      <a:r>
                        <a:rPr lang="en-US" sz="1600" dirty="0">
                          <a:effectLst/>
                        </a:rPr>
                        <a:t>(</a:t>
                      </a:r>
                      <a:r>
                        <a:rPr lang="en-US" sz="1600" dirty="0" err="1">
                          <a:effectLst/>
                        </a:rPr>
                        <a:t>int</a:t>
                      </a:r>
                      <a:r>
                        <a:rPr lang="en-US" sz="1600" dirty="0">
                          <a:effectLst/>
                        </a:rPr>
                        <a:t> a, </a:t>
                      </a:r>
                      <a:r>
                        <a:rPr lang="en-US" sz="1600" dirty="0" err="1">
                          <a:effectLst/>
                        </a:rPr>
                        <a:t>int</a:t>
                      </a:r>
                      <a:r>
                        <a:rPr lang="en-US" sz="1600" dirty="0">
                          <a:effectLst/>
                        </a:rPr>
                        <a:t> b, </a:t>
                      </a:r>
                      <a:endParaRPr lang="ru-RU" sz="1600" dirty="0">
                        <a:effectLst/>
                      </a:endParaRPr>
                    </a:p>
                    <a:p>
                      <a:pPr>
                        <a:lnSpc>
                          <a:spcPct val="115000"/>
                        </a:lnSpc>
                        <a:spcAft>
                          <a:spcPts val="0"/>
                        </a:spcAft>
                      </a:pPr>
                      <a:r>
                        <a:rPr lang="en-US" sz="1600" dirty="0">
                          <a:effectLst/>
                        </a:rPr>
                        <a:t>out </a:t>
                      </a:r>
                      <a:r>
                        <a:rPr lang="en-US" sz="1600" dirty="0" err="1">
                          <a:effectLst/>
                        </a:rPr>
                        <a:t>int</a:t>
                      </a:r>
                      <a:r>
                        <a:rPr lang="en-US" sz="1600" dirty="0">
                          <a:effectLst/>
                        </a:rPr>
                        <a:t> R);</a:t>
                      </a:r>
                      <a:endParaRPr lang="ru-RU" sz="1600" dirty="0">
                        <a:effectLst/>
                        <a:latin typeface="Calibri"/>
                        <a:ea typeface="Calibri"/>
                        <a:cs typeface="Times New Roman"/>
                      </a:endParaRPr>
                    </a:p>
                  </a:txBody>
                  <a:tcPr marL="30120" marR="30120" marT="0" marB="0"/>
                </a:tc>
                <a:tc>
                  <a:txBody>
                    <a:bodyPr/>
                    <a:lstStyle/>
                    <a:p>
                      <a:pPr>
                        <a:lnSpc>
                          <a:spcPct val="115000"/>
                        </a:lnSpc>
                        <a:spcAft>
                          <a:spcPts val="0"/>
                        </a:spcAft>
                      </a:pPr>
                      <a:r>
                        <a:rPr lang="kk-KZ" sz="1600" dirty="0">
                          <a:effectLst/>
                        </a:rPr>
                        <a:t>Екі бүтін сандарды бөлудің нәтижесін және шығу </a:t>
                      </a:r>
                      <a:r>
                        <a:rPr lang="ru-RU" sz="1600" dirty="0">
                          <a:effectLst/>
                        </a:rPr>
                        <a:t>параметр</a:t>
                      </a:r>
                      <a:r>
                        <a:rPr lang="kk-KZ" sz="1600" dirty="0">
                          <a:effectLst/>
                        </a:rPr>
                        <a:t>і ретіндегі  </a:t>
                      </a:r>
                      <a:r>
                        <a:rPr lang="en-US" sz="1600" dirty="0">
                          <a:effectLst/>
                        </a:rPr>
                        <a:t>R</a:t>
                      </a:r>
                      <a:r>
                        <a:rPr lang="kk-KZ" sz="1600" dirty="0">
                          <a:effectLst/>
                        </a:rPr>
                        <a:t>  қалдығын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1"/>
                  </a:ext>
                </a:extLst>
              </a:tr>
              <a:tr h="107761">
                <a:tc>
                  <a:txBody>
                    <a:bodyPr/>
                    <a:lstStyle/>
                    <a:p>
                      <a:pPr>
                        <a:lnSpc>
                          <a:spcPct val="115000"/>
                        </a:lnSpc>
                        <a:spcAft>
                          <a:spcPts val="0"/>
                        </a:spcAft>
                      </a:pPr>
                      <a:r>
                        <a:rPr lang="ru-RU" sz="1600">
                          <a:effectLst/>
                        </a:rPr>
                        <a:t>E</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ru-RU" sz="1600">
                          <a:effectLst/>
                        </a:rPr>
                        <a:t>2,71828182845905</a:t>
                      </a:r>
                      <a:endParaRPr lang="ru-RU" sz="160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2"/>
                  </a:ext>
                </a:extLst>
              </a:tr>
              <a:tr h="107761">
                <a:tc>
                  <a:txBody>
                    <a:bodyPr/>
                    <a:lstStyle/>
                    <a:p>
                      <a:pPr>
                        <a:lnSpc>
                          <a:spcPct val="115000"/>
                        </a:lnSpc>
                        <a:spcAft>
                          <a:spcPts val="0"/>
                        </a:spcAft>
                      </a:pPr>
                      <a:r>
                        <a:rPr lang="ru-RU" sz="1600">
                          <a:effectLst/>
                        </a:rPr>
                        <a:t>double Exp(double d);</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ru-RU" sz="1600" dirty="0">
                          <a:effectLst/>
                        </a:rPr>
                        <a:t>d д</a:t>
                      </a:r>
                      <a:r>
                        <a:rPr lang="kk-KZ" sz="1600" dirty="0">
                          <a:effectLst/>
                        </a:rPr>
                        <a:t>әрежелі </a:t>
                      </a:r>
                      <a:r>
                        <a:rPr lang="ru-RU" sz="1600" dirty="0">
                          <a:effectLst/>
                        </a:rPr>
                        <a:t>E</a:t>
                      </a:r>
                      <a:r>
                        <a:rPr lang="kk-KZ" sz="1600" dirty="0">
                          <a:effectLst/>
                        </a:rPr>
                        <a:t> қайтарылады.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3"/>
                  </a:ext>
                </a:extLst>
              </a:tr>
              <a:tr h="215522">
                <a:tc>
                  <a:txBody>
                    <a:bodyPr/>
                    <a:lstStyle/>
                    <a:p>
                      <a:pPr>
                        <a:lnSpc>
                          <a:spcPct val="115000"/>
                        </a:lnSpc>
                        <a:spcAft>
                          <a:spcPts val="0"/>
                        </a:spcAft>
                      </a:pPr>
                      <a:r>
                        <a:rPr lang="ru-RU" sz="1600" dirty="0" err="1">
                          <a:effectLst/>
                        </a:rPr>
                        <a:t>double</a:t>
                      </a:r>
                      <a:r>
                        <a:rPr lang="ru-RU" sz="1600" dirty="0">
                          <a:effectLst/>
                        </a:rPr>
                        <a:t> </a:t>
                      </a:r>
                      <a:r>
                        <a:rPr lang="ru-RU" sz="1600" dirty="0" err="1">
                          <a:effectLst/>
                        </a:rPr>
                        <a:t>Floor</a:t>
                      </a:r>
                      <a:r>
                        <a:rPr lang="ru-RU" sz="1600" dirty="0">
                          <a:effectLst/>
                        </a:rPr>
                        <a:t>(</a:t>
                      </a:r>
                      <a:r>
                        <a:rPr lang="ru-RU" sz="1600" dirty="0" err="1">
                          <a:effectLst/>
                        </a:rPr>
                        <a:t>double</a:t>
                      </a:r>
                      <a:r>
                        <a:rPr lang="ru-RU" sz="1600" dirty="0">
                          <a:effectLst/>
                        </a:rPr>
                        <a:t> d);</a:t>
                      </a:r>
                      <a:endParaRPr lang="ru-RU" sz="1600" dirty="0">
                        <a:effectLst/>
                        <a:latin typeface="Calibri"/>
                        <a:ea typeface="Calibri"/>
                        <a:cs typeface="Times New Roman"/>
                      </a:endParaRPr>
                    </a:p>
                  </a:txBody>
                  <a:tcPr marL="30120" marR="30120" marT="0" marB="0"/>
                </a:tc>
                <a:tc>
                  <a:txBody>
                    <a:bodyPr/>
                    <a:lstStyle/>
                    <a:p>
                      <a:pPr>
                        <a:lnSpc>
                          <a:spcPct val="115000"/>
                        </a:lnSpc>
                        <a:spcAft>
                          <a:spcPts val="0"/>
                        </a:spcAft>
                      </a:pPr>
                      <a:r>
                        <a:rPr lang="kk-KZ" sz="1600" dirty="0">
                          <a:effectLst/>
                        </a:rPr>
                        <a:t>Берілген санға тең немесе одан кіші ең үлкен бүтін санды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4"/>
                  </a:ext>
                </a:extLst>
              </a:tr>
              <a:tr h="215522">
                <a:tc>
                  <a:txBody>
                    <a:bodyPr/>
                    <a:lstStyle/>
                    <a:p>
                      <a:pPr>
                        <a:lnSpc>
                          <a:spcPct val="115000"/>
                        </a:lnSpc>
                        <a:spcAft>
                          <a:spcPts val="0"/>
                        </a:spcAft>
                      </a:pPr>
                      <a:r>
                        <a:rPr lang="en-US" sz="1600">
                          <a:effectLst/>
                        </a:rPr>
                        <a:t>double IEEERemainder</a:t>
                      </a:r>
                      <a:endParaRPr lang="ru-RU" sz="1600">
                        <a:effectLst/>
                      </a:endParaRPr>
                    </a:p>
                    <a:p>
                      <a:pPr>
                        <a:lnSpc>
                          <a:spcPct val="115000"/>
                        </a:lnSpc>
                        <a:spcAft>
                          <a:spcPts val="0"/>
                        </a:spcAft>
                      </a:pPr>
                      <a:r>
                        <a:rPr lang="en-US" sz="1600">
                          <a:effectLst/>
                        </a:rPr>
                        <a:t>( double a, double b);</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kk-KZ" sz="1600" dirty="0">
                          <a:effectLst/>
                        </a:rPr>
                        <a:t>a санын b санына бөлу нәтижесінің қалдығын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5"/>
                  </a:ext>
                </a:extLst>
              </a:tr>
              <a:tr h="932640">
                <a:tc>
                  <a:txBody>
                    <a:bodyPr/>
                    <a:lstStyle/>
                    <a:p>
                      <a:pPr>
                        <a:lnSpc>
                          <a:spcPct val="115000"/>
                        </a:lnSpc>
                        <a:spcAft>
                          <a:spcPts val="0"/>
                        </a:spcAft>
                      </a:pPr>
                      <a:r>
                        <a:rPr lang="ru-RU" sz="1600" dirty="0" err="1">
                          <a:effectLst/>
                        </a:rPr>
                        <a:t>double</a:t>
                      </a:r>
                      <a:r>
                        <a:rPr lang="ru-RU" sz="1600" dirty="0">
                          <a:effectLst/>
                        </a:rPr>
                        <a:t> </a:t>
                      </a:r>
                      <a:r>
                        <a:rPr lang="ru-RU" sz="1600" dirty="0" err="1">
                          <a:effectLst/>
                        </a:rPr>
                        <a:t>Log</a:t>
                      </a:r>
                      <a:r>
                        <a:rPr lang="ru-RU" sz="1600" dirty="0">
                          <a:effectLst/>
                        </a:rPr>
                        <a:t>(</a:t>
                      </a:r>
                      <a:r>
                        <a:rPr lang="ru-RU" sz="1600" dirty="0" err="1">
                          <a:effectLst/>
                        </a:rPr>
                        <a:t>double</a:t>
                      </a:r>
                      <a:r>
                        <a:rPr lang="ru-RU" sz="1600" dirty="0">
                          <a:effectLst/>
                        </a:rPr>
                        <a:t> d);</a:t>
                      </a:r>
                      <a:endParaRPr lang="ru-RU" sz="1600" dirty="0">
                        <a:effectLst/>
                        <a:latin typeface="Calibri"/>
                        <a:ea typeface="Calibri"/>
                        <a:cs typeface="Times New Roman"/>
                      </a:endParaRPr>
                    </a:p>
                  </a:txBody>
                  <a:tcPr marL="30120" marR="30120" marT="0" marB="0"/>
                </a:tc>
                <a:tc>
                  <a:txBody>
                    <a:bodyPr/>
                    <a:lstStyle/>
                    <a:p>
                      <a:pPr>
                        <a:lnSpc>
                          <a:spcPct val="115000"/>
                        </a:lnSpc>
                        <a:spcAft>
                          <a:spcPts val="0"/>
                        </a:spcAft>
                      </a:pPr>
                      <a:r>
                        <a:rPr lang="ru-RU" sz="1600" dirty="0">
                          <a:effectLst/>
                        </a:rPr>
                        <a:t>d </a:t>
                      </a:r>
                      <a:r>
                        <a:rPr lang="kk-KZ" sz="1600" dirty="0">
                          <a:effectLst/>
                        </a:rPr>
                        <a:t>санының </a:t>
                      </a:r>
                      <a:r>
                        <a:rPr lang="ru-RU" sz="1600" dirty="0">
                          <a:effectLst/>
                        </a:rPr>
                        <a:t>натурал  логарифм</a:t>
                      </a:r>
                      <a:r>
                        <a:rPr lang="kk-KZ" sz="1600" dirty="0">
                          <a:effectLst/>
                        </a:rPr>
                        <a:t>ін қайтарады. </a:t>
                      </a:r>
                      <a:endParaRPr lang="ru-RU" sz="1600" dirty="0">
                        <a:effectLst/>
                      </a:endParaRPr>
                    </a:p>
                    <a:p>
                      <a:pPr>
                        <a:lnSpc>
                          <a:spcPct val="115000"/>
                        </a:lnSpc>
                        <a:spcAft>
                          <a:spcPts val="0"/>
                        </a:spcAft>
                      </a:pPr>
                      <a:r>
                        <a:rPr lang="kk-KZ" sz="1600" dirty="0">
                          <a:effectLst/>
                        </a:rPr>
                        <a:t>Артық жүктелген әдісте екінші  параметр болып  логарифм негізі жіберіледі.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6"/>
                  </a:ext>
                </a:extLst>
              </a:tr>
              <a:tr h="215522">
                <a:tc>
                  <a:txBody>
                    <a:bodyPr/>
                    <a:lstStyle/>
                    <a:p>
                      <a:pPr>
                        <a:lnSpc>
                          <a:spcPct val="115000"/>
                        </a:lnSpc>
                        <a:spcAft>
                          <a:spcPts val="0"/>
                        </a:spcAft>
                      </a:pPr>
                      <a:r>
                        <a:rPr lang="ru-RU" sz="1600">
                          <a:effectLst/>
                        </a:rPr>
                        <a:t>double Log10(double d);</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ru-RU" sz="1600" dirty="0">
                          <a:effectLst/>
                        </a:rPr>
                        <a:t>d </a:t>
                      </a:r>
                      <a:r>
                        <a:rPr lang="kk-KZ" sz="1600" dirty="0">
                          <a:effectLst/>
                        </a:rPr>
                        <a:t>санының ондық </a:t>
                      </a:r>
                      <a:r>
                        <a:rPr lang="ru-RU" sz="1600" dirty="0">
                          <a:effectLst/>
                        </a:rPr>
                        <a:t> логарифм</a:t>
                      </a:r>
                      <a:r>
                        <a:rPr lang="kk-KZ" sz="1600" dirty="0">
                          <a:effectLst/>
                        </a:rPr>
                        <a:t>ін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7"/>
                  </a:ext>
                </a:extLst>
              </a:tr>
              <a:tr h="215522">
                <a:tc>
                  <a:txBody>
                    <a:bodyPr/>
                    <a:lstStyle/>
                    <a:p>
                      <a:pPr>
                        <a:lnSpc>
                          <a:spcPct val="115000"/>
                        </a:lnSpc>
                        <a:spcAft>
                          <a:spcPts val="0"/>
                        </a:spcAft>
                      </a:pPr>
                      <a:r>
                        <a:rPr lang="fr-FR" sz="1600">
                          <a:effectLst/>
                        </a:rPr>
                        <a:t>double Max(double a,</a:t>
                      </a:r>
                      <a:endParaRPr lang="ru-RU" sz="1600">
                        <a:effectLst/>
                      </a:endParaRPr>
                    </a:p>
                    <a:p>
                      <a:pPr>
                        <a:lnSpc>
                          <a:spcPct val="115000"/>
                        </a:lnSpc>
                        <a:spcAft>
                          <a:spcPts val="0"/>
                        </a:spcAft>
                      </a:pPr>
                      <a:r>
                        <a:rPr lang="fr-FR" sz="1600">
                          <a:effectLst/>
                        </a:rPr>
                        <a:t> double b));</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kk-KZ" sz="1600" dirty="0">
                          <a:effectLst/>
                        </a:rPr>
                        <a:t>Екі санның ең үлкенін қайтарады. Артық жүктелген әдіс.</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dirty="0">
                          <a:effectLst/>
                        </a:rPr>
                        <a:t> </a:t>
                      </a:r>
                      <a:endParaRPr lang="ru-RU" sz="500" dirty="0">
                        <a:effectLst/>
                        <a:latin typeface="Calibri"/>
                        <a:ea typeface="Calibri"/>
                        <a:cs typeface="Times New Roman"/>
                      </a:endParaRPr>
                    </a:p>
                  </a:txBody>
                  <a:tcPr marL="0" marR="0" marT="0" marB="0" anchor="ct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4001403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061763"/>
            <a:ext cx="4293227" cy="369332"/>
          </a:xfrm>
          <a:prstGeom prst="rect">
            <a:avLst/>
          </a:prstGeom>
        </p:spPr>
        <p:txBody>
          <a:bodyPr wrap="none">
            <a:spAutoFit/>
          </a:bodyPr>
          <a:lstStyle/>
          <a:p>
            <a:r>
              <a:rPr lang="kk-KZ" b="1" dirty="0"/>
              <a:t>Стандартты математикалық функциялар</a:t>
            </a:r>
            <a:endParaRPr lang="ru-RU" b="1" dirty="0"/>
          </a:p>
        </p:txBody>
      </p:sp>
      <p:sp>
        <p:nvSpPr>
          <p:cNvPr id="3" name="Прямоугольник 2"/>
          <p:cNvSpPr/>
          <p:nvPr/>
        </p:nvSpPr>
        <p:spPr>
          <a:xfrm>
            <a:off x="611560" y="116632"/>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82382934"/>
              </p:ext>
            </p:extLst>
          </p:nvPr>
        </p:nvGraphicFramePr>
        <p:xfrm>
          <a:off x="1115615" y="1556792"/>
          <a:ext cx="7632847" cy="3084576"/>
        </p:xfrm>
        <a:graphic>
          <a:graphicData uri="http://schemas.openxmlformats.org/drawingml/2006/table">
            <a:tbl>
              <a:tblPr firstRow="1" firstCol="1" lastRow="1" lastCol="1" bandRow="1" bandCol="1">
                <a:tableStyleId>{5C22544A-7EE6-4342-B048-85BDC9FD1C3A}</a:tableStyleId>
              </a:tblPr>
              <a:tblGrid>
                <a:gridCol w="2484426">
                  <a:extLst>
                    <a:ext uri="{9D8B030D-6E8A-4147-A177-3AD203B41FA5}">
                      <a16:colId xmlns:a16="http://schemas.microsoft.com/office/drawing/2014/main" xmlns="" val="20000"/>
                    </a:ext>
                  </a:extLst>
                </a:gridCol>
                <a:gridCol w="4972188">
                  <a:extLst>
                    <a:ext uri="{9D8B030D-6E8A-4147-A177-3AD203B41FA5}">
                      <a16:colId xmlns:a16="http://schemas.microsoft.com/office/drawing/2014/main" xmlns="" val="20001"/>
                    </a:ext>
                  </a:extLst>
                </a:gridCol>
                <a:gridCol w="176233">
                  <a:extLst>
                    <a:ext uri="{9D8B030D-6E8A-4147-A177-3AD203B41FA5}">
                      <a16:colId xmlns:a16="http://schemas.microsoft.com/office/drawing/2014/main" xmlns="" val="20002"/>
                    </a:ext>
                  </a:extLst>
                </a:gridCol>
              </a:tblGrid>
              <a:tr h="107761">
                <a:tc>
                  <a:txBody>
                    <a:bodyPr/>
                    <a:lstStyle/>
                    <a:p>
                      <a:pPr algn="ctr">
                        <a:lnSpc>
                          <a:spcPct val="115000"/>
                        </a:lnSpc>
                        <a:spcAft>
                          <a:spcPts val="0"/>
                        </a:spcAft>
                      </a:pPr>
                      <a:r>
                        <a:rPr lang="kk-KZ" sz="1600" dirty="0">
                          <a:effectLst/>
                        </a:rPr>
                        <a:t>Әдіс</a:t>
                      </a:r>
                      <a:endParaRPr lang="ru-RU" sz="1600" dirty="0">
                        <a:effectLst/>
                        <a:latin typeface="Calibri"/>
                        <a:ea typeface="Calibri"/>
                        <a:cs typeface="Times New Roman"/>
                      </a:endParaRPr>
                    </a:p>
                  </a:txBody>
                  <a:tcPr marL="30120" marR="30120" marT="0" marB="0"/>
                </a:tc>
                <a:tc gridSpan="2">
                  <a:txBody>
                    <a:bodyPr/>
                    <a:lstStyle/>
                    <a:p>
                      <a:pPr algn="ctr">
                        <a:lnSpc>
                          <a:spcPct val="115000"/>
                        </a:lnSpc>
                        <a:spcAft>
                          <a:spcPts val="0"/>
                        </a:spcAft>
                      </a:pPr>
                      <a:r>
                        <a:rPr lang="kk-KZ" sz="1600">
                          <a:effectLst/>
                        </a:rPr>
                        <a:t>Сипаттамасы </a:t>
                      </a:r>
                      <a:endParaRPr lang="ru-RU" sz="1600">
                        <a:effectLst/>
                        <a:latin typeface="Calibri"/>
                        <a:ea typeface="Calibri"/>
                        <a:cs typeface="Times New Roman"/>
                      </a:endParaRPr>
                    </a:p>
                  </a:txBody>
                  <a:tcPr marL="30120" marR="30120" marT="0" marB="0"/>
                </a:tc>
                <a:tc hMerge="1">
                  <a:txBody>
                    <a:bodyPr/>
                    <a:lstStyle/>
                    <a:p>
                      <a:endParaRPr lang="ru-RU"/>
                    </a:p>
                  </a:txBody>
                  <a:tcPr/>
                </a:tc>
                <a:extLst>
                  <a:ext uri="{0D108BD9-81ED-4DB2-BD59-A6C34878D82A}">
                    <a16:rowId xmlns:a16="http://schemas.microsoft.com/office/drawing/2014/main" xmlns="" val="10000"/>
                  </a:ext>
                </a:extLst>
              </a:tr>
              <a:tr h="215522">
                <a:tc>
                  <a:txBody>
                    <a:bodyPr/>
                    <a:lstStyle/>
                    <a:p>
                      <a:pPr>
                        <a:lnSpc>
                          <a:spcPct val="115000"/>
                        </a:lnSpc>
                        <a:spcAft>
                          <a:spcPts val="0"/>
                        </a:spcAft>
                      </a:pPr>
                      <a:r>
                        <a:rPr lang="fr-FR" sz="1600" dirty="0">
                          <a:effectLst/>
                        </a:rPr>
                        <a:t>double Min(double a,</a:t>
                      </a:r>
                      <a:endParaRPr lang="ru-RU" sz="1600" dirty="0">
                        <a:effectLst/>
                      </a:endParaRPr>
                    </a:p>
                    <a:p>
                      <a:pPr>
                        <a:lnSpc>
                          <a:spcPct val="115000"/>
                        </a:lnSpc>
                        <a:spcAft>
                          <a:spcPts val="0"/>
                        </a:spcAft>
                      </a:pPr>
                      <a:r>
                        <a:rPr lang="fr-FR" sz="1600" dirty="0">
                          <a:effectLst/>
                        </a:rPr>
                        <a:t> double b);</a:t>
                      </a:r>
                      <a:endParaRPr lang="ru-RU" sz="1600" dirty="0">
                        <a:effectLst/>
                        <a:latin typeface="Calibri"/>
                        <a:ea typeface="Calibri"/>
                        <a:cs typeface="Times New Roman"/>
                      </a:endParaRPr>
                    </a:p>
                  </a:txBody>
                  <a:tcPr marL="30120" marR="30120" marT="0" marB="0"/>
                </a:tc>
                <a:tc>
                  <a:txBody>
                    <a:bodyPr/>
                    <a:lstStyle/>
                    <a:p>
                      <a:pPr>
                        <a:lnSpc>
                          <a:spcPct val="115000"/>
                        </a:lnSpc>
                        <a:spcAft>
                          <a:spcPts val="0"/>
                        </a:spcAft>
                      </a:pPr>
                      <a:r>
                        <a:rPr lang="kk-KZ" sz="1600" dirty="0">
                          <a:effectLst/>
                        </a:rPr>
                        <a:t>Екі санның ең кішісін  қайтарады. Артық жүктелген әдіс.</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1"/>
                  </a:ext>
                </a:extLst>
              </a:tr>
              <a:tr h="107761">
                <a:tc>
                  <a:txBody>
                    <a:bodyPr/>
                    <a:lstStyle/>
                    <a:p>
                      <a:pPr>
                        <a:lnSpc>
                          <a:spcPct val="115000"/>
                        </a:lnSpc>
                        <a:spcAft>
                          <a:spcPts val="0"/>
                        </a:spcAft>
                      </a:pPr>
                      <a:r>
                        <a:rPr lang="ru-RU" sz="1600">
                          <a:effectLst/>
                        </a:rPr>
                        <a:t>PI</a:t>
                      </a:r>
                      <a:endParaRPr lang="ru-RU" sz="1600">
                        <a:effectLst/>
                        <a:latin typeface="Calibri"/>
                        <a:ea typeface="Calibri"/>
                        <a:cs typeface="Times New Roman"/>
                      </a:endParaRPr>
                    </a:p>
                  </a:txBody>
                  <a:tcPr marL="30120" marR="30120" marT="0" marB="0"/>
                </a:tc>
                <a:tc>
                  <a:txBody>
                    <a:bodyPr/>
                    <a:lstStyle/>
                    <a:p>
                      <a:pPr>
                        <a:lnSpc>
                          <a:spcPct val="115000"/>
                        </a:lnSpc>
                        <a:spcAft>
                          <a:spcPts val="0"/>
                        </a:spcAft>
                      </a:pPr>
                      <a:r>
                        <a:rPr lang="ru-RU" sz="1600" dirty="0">
                          <a:effectLst/>
                        </a:rPr>
                        <a:t>3,14159265358979</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2"/>
                  </a:ext>
                </a:extLst>
              </a:tr>
              <a:tr h="215522">
                <a:tc>
                  <a:txBody>
                    <a:bodyPr/>
                    <a:lstStyle/>
                    <a:p>
                      <a:pPr>
                        <a:lnSpc>
                          <a:spcPct val="115000"/>
                        </a:lnSpc>
                        <a:spcAft>
                          <a:spcPts val="0"/>
                        </a:spcAft>
                      </a:pPr>
                      <a:r>
                        <a:rPr lang="en-US" sz="1600">
                          <a:effectLst/>
                        </a:rPr>
                        <a:t>double Pow(double a,</a:t>
                      </a:r>
                      <a:endParaRPr lang="ru-RU" sz="1600">
                        <a:effectLst/>
                      </a:endParaRPr>
                    </a:p>
                    <a:p>
                      <a:pPr>
                        <a:lnSpc>
                          <a:spcPct val="115000"/>
                        </a:lnSpc>
                        <a:spcAft>
                          <a:spcPts val="0"/>
                        </a:spcAft>
                      </a:pPr>
                      <a:r>
                        <a:rPr lang="en-US" sz="1600">
                          <a:effectLst/>
                        </a:rPr>
                        <a:t> double b);</a:t>
                      </a:r>
                      <a:endParaRPr lang="ru-RU" sz="1600">
                        <a:effectLst/>
                        <a:latin typeface="Calibri"/>
                        <a:ea typeface="Calibri"/>
                        <a:cs typeface="Times New Roman"/>
                      </a:endParaRPr>
                    </a:p>
                  </a:txBody>
                  <a:tcPr marL="30120" marR="30120" marT="0" marB="0"/>
                </a:tc>
                <a:tc>
                  <a:txBody>
                    <a:bodyPr/>
                    <a:lstStyle/>
                    <a:p>
                      <a:pPr indent="8255">
                        <a:lnSpc>
                          <a:spcPct val="115000"/>
                        </a:lnSpc>
                        <a:spcAft>
                          <a:spcPts val="0"/>
                        </a:spcAft>
                      </a:pPr>
                      <a:r>
                        <a:rPr lang="kk-KZ" sz="1600" dirty="0">
                          <a:effectLst/>
                        </a:rPr>
                        <a:t>a  санының b дәрежесін  қайтарады.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3"/>
                  </a:ext>
                </a:extLst>
              </a:tr>
              <a:tr h="215522">
                <a:tc>
                  <a:txBody>
                    <a:bodyPr/>
                    <a:lstStyle/>
                    <a:p>
                      <a:pPr>
                        <a:lnSpc>
                          <a:spcPct val="115000"/>
                        </a:lnSpc>
                        <a:spcAft>
                          <a:spcPts val="0"/>
                        </a:spcAft>
                      </a:pPr>
                      <a:r>
                        <a:rPr lang="ru-RU" sz="1600">
                          <a:effectLst/>
                        </a:rPr>
                        <a:t>double Round(double a);</a:t>
                      </a:r>
                      <a:endParaRPr lang="ru-RU" sz="1600">
                        <a:effectLst/>
                        <a:latin typeface="Calibri"/>
                        <a:ea typeface="Calibri"/>
                        <a:cs typeface="Times New Roman"/>
                      </a:endParaRPr>
                    </a:p>
                  </a:txBody>
                  <a:tcPr marL="30120" marR="30120" marT="0" marB="0"/>
                </a:tc>
                <a:tc>
                  <a:txBody>
                    <a:bodyPr/>
                    <a:lstStyle/>
                    <a:p>
                      <a:pPr indent="8255">
                        <a:lnSpc>
                          <a:spcPct val="115000"/>
                        </a:lnSpc>
                        <a:spcAft>
                          <a:spcPts val="0"/>
                        </a:spcAft>
                      </a:pPr>
                      <a:r>
                        <a:rPr lang="kk-KZ" sz="1600" dirty="0">
                          <a:effectLst/>
                        </a:rPr>
                        <a:t>A санын бүтін санға — дөңгелектеу. Артық жүктелген әдіс.</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a:effectLst/>
                        </a:rPr>
                        <a:t> </a:t>
                      </a:r>
                      <a:endParaRPr lang="ru-RU" sz="500">
                        <a:effectLst/>
                        <a:latin typeface="Calibri"/>
                        <a:ea typeface="Calibri"/>
                        <a:cs typeface="Times New Roman"/>
                      </a:endParaRPr>
                    </a:p>
                  </a:txBody>
                  <a:tcPr marL="0" marR="0" marT="0" marB="0" anchor="ctr"/>
                </a:tc>
                <a:extLst>
                  <a:ext uri="{0D108BD9-81ED-4DB2-BD59-A6C34878D82A}">
                    <a16:rowId xmlns:a16="http://schemas.microsoft.com/office/drawing/2014/main" xmlns="" val="10004"/>
                  </a:ext>
                </a:extLst>
              </a:tr>
              <a:tr h="323283">
                <a:tc>
                  <a:txBody>
                    <a:bodyPr/>
                    <a:lstStyle/>
                    <a:p>
                      <a:pPr>
                        <a:lnSpc>
                          <a:spcPct val="115000"/>
                        </a:lnSpc>
                        <a:spcAft>
                          <a:spcPts val="0"/>
                        </a:spcAft>
                      </a:pPr>
                      <a:r>
                        <a:rPr lang="ru-RU" sz="1600">
                          <a:effectLst/>
                        </a:rPr>
                        <a:t>int Sign(double a);</a:t>
                      </a:r>
                      <a:endParaRPr lang="ru-RU" sz="1600">
                        <a:effectLst/>
                        <a:latin typeface="Calibri"/>
                        <a:ea typeface="Calibri"/>
                        <a:cs typeface="Times New Roman"/>
                      </a:endParaRPr>
                    </a:p>
                  </a:txBody>
                  <a:tcPr marL="30120" marR="30120" marT="0" marB="0"/>
                </a:tc>
                <a:tc>
                  <a:txBody>
                    <a:bodyPr/>
                    <a:lstStyle/>
                    <a:p>
                      <a:pPr indent="8255">
                        <a:lnSpc>
                          <a:spcPct val="115000"/>
                        </a:lnSpc>
                        <a:spcAft>
                          <a:spcPts val="0"/>
                        </a:spcAft>
                      </a:pPr>
                      <a:r>
                        <a:rPr lang="kk-KZ" sz="1600" dirty="0">
                          <a:effectLst/>
                        </a:rPr>
                        <a:t>a саныны  нөлден кіші, нөлге тең  немесе одан үлкен болуына байланысты -1, 0  немесе +1 қайтарады.  Артық жүктелген әдіс. </a:t>
                      </a:r>
                      <a:endParaRPr lang="ru-RU" sz="1600" dirty="0">
                        <a:effectLst/>
                        <a:latin typeface="Calibri"/>
                        <a:ea typeface="Calibri"/>
                        <a:cs typeface="Times New Roman"/>
                      </a:endParaRPr>
                    </a:p>
                  </a:txBody>
                  <a:tcPr marL="30120" marR="30120" marT="0" marB="0"/>
                </a:tc>
                <a:tc>
                  <a:txBody>
                    <a:bodyPr/>
                    <a:lstStyle/>
                    <a:p>
                      <a:pPr>
                        <a:lnSpc>
                          <a:spcPct val="115000"/>
                        </a:lnSpc>
                        <a:spcAft>
                          <a:spcPts val="1000"/>
                        </a:spcAft>
                      </a:pPr>
                      <a:r>
                        <a:rPr lang="ru-RU" sz="500" dirty="0">
                          <a:effectLst/>
                        </a:rPr>
                        <a:t> </a:t>
                      </a:r>
                      <a:endParaRPr lang="ru-RU" sz="500" dirty="0">
                        <a:effectLst/>
                        <a:latin typeface="Calibri"/>
                        <a:ea typeface="Calibri"/>
                        <a:cs typeface="Times New Roman"/>
                      </a:endParaRPr>
                    </a:p>
                  </a:txBody>
                  <a:tcPr marL="0" marR="0" marT="0" marB="0" anchor="ct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420079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0034" y="1268760"/>
            <a:ext cx="3536609" cy="369332"/>
          </a:xfrm>
          <a:prstGeom prst="rect">
            <a:avLst/>
          </a:prstGeom>
        </p:spPr>
        <p:txBody>
          <a:bodyPr wrap="none">
            <a:spAutoFit/>
          </a:bodyPr>
          <a:lstStyle/>
          <a:p>
            <a:r>
              <a:rPr lang="ru-RU" dirty="0" err="1"/>
              <a:t>Random</a:t>
            </a:r>
            <a:r>
              <a:rPr lang="ru-RU" dirty="0"/>
              <a:t> </a:t>
            </a:r>
            <a:r>
              <a:rPr lang="ru-RU" dirty="0" err="1"/>
              <a:t>клас</a:t>
            </a:r>
            <a:r>
              <a:rPr lang="kk-KZ" dirty="0"/>
              <a:t>ының кейбір әдістері</a:t>
            </a:r>
            <a:endParaRPr lang="ru-RU" dirty="0"/>
          </a:p>
        </p:txBody>
      </p:sp>
      <p:sp>
        <p:nvSpPr>
          <p:cNvPr id="3" name="Прямоугольник 2"/>
          <p:cNvSpPr/>
          <p:nvPr/>
        </p:nvSpPr>
        <p:spPr>
          <a:xfrm>
            <a:off x="611560" y="116632"/>
            <a:ext cx="8064896" cy="707886"/>
          </a:xfrm>
          <a:prstGeom prst="rect">
            <a:avLst/>
          </a:prstGeom>
        </p:spPr>
        <p:txBody>
          <a:bodyPr wrap="square">
            <a:spAutoFit/>
          </a:bodyPr>
          <a:lstStyle/>
          <a:p>
            <a:pPr algn="ctr"/>
            <a:r>
              <a:rPr lang="ru-RU" sz="2000" dirty="0">
                <a:latin typeface="Times New Roman" pitchFamily="18" charset="0"/>
                <a:cs typeface="Times New Roman" pitchFamily="18" charset="0"/>
              </a:rPr>
              <a:t>С#</a:t>
            </a:r>
            <a:r>
              <a:rPr lang="kk-KZ" sz="2000" dirty="0">
                <a:latin typeface="Times New Roman" pitchFamily="18" charset="0"/>
                <a:cs typeface="Times New Roman" pitchFamily="18" charset="0"/>
              </a:rPr>
              <a:t> ТІЛІНДЕГІ МЕНШІКТЕУ </a:t>
            </a:r>
            <a:r>
              <a:rPr lang="ru-RU" sz="2000" dirty="0">
                <a:latin typeface="Times New Roman" pitchFamily="18" charset="0"/>
                <a:cs typeface="Times New Roman" pitchFamily="18" charset="0"/>
              </a:rPr>
              <a:t>ОПЕРАТОРЛАРЫ, МАТЕМАТИ</a:t>
            </a:r>
            <a:r>
              <a:rPr lang="kk-KZ" sz="2000" dirty="0">
                <a:latin typeface="Times New Roman" pitchFamily="18" charset="0"/>
                <a:cs typeface="Times New Roman" pitchFamily="18" charset="0"/>
              </a:rPr>
              <a:t>КАЛЫҚ </a:t>
            </a:r>
            <a:r>
              <a:rPr lang="ru-RU" sz="2000" dirty="0">
                <a:latin typeface="Times New Roman" pitchFamily="18" charset="0"/>
                <a:cs typeface="Times New Roman" pitchFamily="18" charset="0"/>
              </a:rPr>
              <a:t> ФУНКЦИ</a:t>
            </a:r>
            <a:r>
              <a:rPr lang="kk-KZ" sz="2000" dirty="0">
                <a:latin typeface="Times New Roman" pitchFamily="18" charset="0"/>
                <a:cs typeface="Times New Roman" pitchFamily="18" charset="0"/>
              </a:rPr>
              <a:t>ЯЛАР</a:t>
            </a:r>
            <a:endParaRPr lang="ru-RU" sz="2000"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372011289"/>
              </p:ext>
            </p:extLst>
          </p:nvPr>
        </p:nvGraphicFramePr>
        <p:xfrm>
          <a:off x="611560" y="1772816"/>
          <a:ext cx="7920880" cy="2208276"/>
        </p:xfrm>
        <a:graphic>
          <a:graphicData uri="http://schemas.openxmlformats.org/drawingml/2006/table">
            <a:tbl>
              <a:tblPr firstRow="1" firstCol="1" lastRow="1" lastCol="1" bandRow="1" bandCol="1">
                <a:tableStyleId>{5C22544A-7EE6-4342-B048-85BDC9FD1C3A}</a:tableStyleId>
              </a:tblPr>
              <a:tblGrid>
                <a:gridCol w="2999102">
                  <a:extLst>
                    <a:ext uri="{9D8B030D-6E8A-4147-A177-3AD203B41FA5}">
                      <a16:colId xmlns:a16="http://schemas.microsoft.com/office/drawing/2014/main" xmlns="" val="20000"/>
                    </a:ext>
                  </a:extLst>
                </a:gridCol>
                <a:gridCol w="4921778">
                  <a:extLst>
                    <a:ext uri="{9D8B030D-6E8A-4147-A177-3AD203B41FA5}">
                      <a16:colId xmlns:a16="http://schemas.microsoft.com/office/drawing/2014/main" xmlns="" val="20001"/>
                    </a:ext>
                  </a:extLst>
                </a:gridCol>
              </a:tblGrid>
              <a:tr h="0">
                <a:tc>
                  <a:txBody>
                    <a:bodyPr/>
                    <a:lstStyle/>
                    <a:p>
                      <a:pPr algn="ctr">
                        <a:lnSpc>
                          <a:spcPct val="115000"/>
                        </a:lnSpc>
                        <a:spcAft>
                          <a:spcPts val="0"/>
                        </a:spcAft>
                      </a:pPr>
                      <a:r>
                        <a:rPr lang="kk-KZ" sz="1400" dirty="0">
                          <a:effectLst/>
                        </a:rPr>
                        <a:t>Әдіс</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kk-KZ" sz="1400">
                          <a:effectLst/>
                        </a:rPr>
                        <a:t>Сипаттамасы</a:t>
                      </a:r>
                      <a:endParaRPr lang="ru-RU" sz="1100">
                        <a:effectLst/>
                        <a:latin typeface="Calibri"/>
                        <a:ea typeface="Calibri"/>
                        <a:cs typeface="Times New Roman"/>
                      </a:endParaRPr>
                    </a:p>
                  </a:txBody>
                  <a:tcPr marL="68580" marR="68580" marT="0" marB="0"/>
                </a:tc>
                <a:extLst>
                  <a:ext uri="{0D108BD9-81ED-4DB2-BD59-A6C34878D82A}">
                    <a16:rowId xmlns:a16="http://schemas.microsoft.com/office/drawing/2014/main" xmlns="" val="10000"/>
                  </a:ext>
                </a:extLst>
              </a:tr>
              <a:tr h="0">
                <a:tc>
                  <a:txBody>
                    <a:bodyPr/>
                    <a:lstStyle/>
                    <a:p>
                      <a:pPr>
                        <a:lnSpc>
                          <a:spcPct val="115000"/>
                        </a:lnSpc>
                        <a:spcAft>
                          <a:spcPts val="0"/>
                        </a:spcAft>
                      </a:pPr>
                      <a:r>
                        <a:rPr lang="ru-RU" sz="1400">
                          <a:effectLst/>
                        </a:rPr>
                        <a:t>Public virtual int Next();</a:t>
                      </a:r>
                      <a:endParaRPr lang="ru-RU" sz="1100">
                        <a:effectLst/>
                        <a:latin typeface="Calibri"/>
                        <a:ea typeface="Calibri"/>
                        <a:cs typeface="Times New Roman"/>
                      </a:endParaRPr>
                    </a:p>
                  </a:txBody>
                  <a:tcPr marL="68580" marR="68580" marT="0" marB="0"/>
                </a:tc>
                <a:tc>
                  <a:txBody>
                    <a:bodyPr/>
                    <a:lstStyle/>
                    <a:p>
                      <a:pPr>
                        <a:lnSpc>
                          <a:spcPct val="115000"/>
                        </a:lnSpc>
                        <a:spcAft>
                          <a:spcPts val="0"/>
                        </a:spcAft>
                      </a:pPr>
                      <a:r>
                        <a:rPr lang="kk-KZ" sz="1400">
                          <a:effectLst/>
                        </a:rPr>
                        <a:t>Кезекті псевдокездейсоқ санды қайтарады. Әдістің артық жүктелген нұсқаларында </a:t>
                      </a:r>
                      <a:endParaRPr lang="ru-RU" sz="1100">
                        <a:effectLst/>
                      </a:endParaRPr>
                    </a:p>
                    <a:p>
                      <a:pPr>
                        <a:lnSpc>
                          <a:spcPct val="115000"/>
                        </a:lnSpc>
                        <a:spcAft>
                          <a:spcPts val="0"/>
                        </a:spcAft>
                      </a:pPr>
                      <a:r>
                        <a:rPr lang="kk-KZ" sz="1400">
                          <a:effectLst/>
                        </a:rPr>
                        <a:t>тудырылатын сандардың ең жоғарғы мәнін </a:t>
                      </a:r>
                      <a:endParaRPr lang="ru-RU" sz="1100">
                        <a:effectLst/>
                      </a:endParaRPr>
                    </a:p>
                    <a:p>
                      <a:pPr>
                        <a:lnSpc>
                          <a:spcPct val="115000"/>
                        </a:lnSpc>
                        <a:spcAft>
                          <a:spcPts val="0"/>
                        </a:spcAft>
                      </a:pPr>
                      <a:r>
                        <a:rPr lang="kk-KZ" sz="1400">
                          <a:effectLst/>
                        </a:rPr>
                        <a:t>немесе олардың мәндерінің диапазонын көрсетуге болады. </a:t>
                      </a:r>
                      <a:endParaRPr lang="ru-RU" sz="1100">
                        <a:effectLst/>
                        <a:latin typeface="Calibri"/>
                        <a:ea typeface="Calibri"/>
                        <a:cs typeface="Times New Roman"/>
                      </a:endParaRPr>
                    </a:p>
                  </a:txBody>
                  <a:tcPr marL="68580" marR="68580" marT="0" marB="0"/>
                </a:tc>
                <a:extLst>
                  <a:ext uri="{0D108BD9-81ED-4DB2-BD59-A6C34878D82A}">
                    <a16:rowId xmlns:a16="http://schemas.microsoft.com/office/drawing/2014/main" xmlns="" val="10001"/>
                  </a:ext>
                </a:extLst>
              </a:tr>
              <a:tr h="0">
                <a:tc>
                  <a:txBody>
                    <a:bodyPr/>
                    <a:lstStyle/>
                    <a:p>
                      <a:pPr>
                        <a:lnSpc>
                          <a:spcPct val="115000"/>
                        </a:lnSpc>
                        <a:spcAft>
                          <a:spcPts val="0"/>
                        </a:spcAft>
                      </a:pPr>
                      <a:r>
                        <a:rPr lang="en-US" sz="1400">
                          <a:effectLst/>
                        </a:rPr>
                        <a:t>Public virtual void NextBytes (byte[] buffer);</a:t>
                      </a:r>
                      <a:endParaRPr lang="ru-RU" sz="1100">
                        <a:effectLst/>
                        <a:latin typeface="Calibri"/>
                        <a:ea typeface="Calibri"/>
                        <a:cs typeface="Times New Roman"/>
                      </a:endParaRPr>
                    </a:p>
                  </a:txBody>
                  <a:tcPr marL="68580" marR="68580" marT="0" marB="0"/>
                </a:tc>
                <a:tc>
                  <a:txBody>
                    <a:bodyPr/>
                    <a:lstStyle/>
                    <a:p>
                      <a:pPr>
                        <a:lnSpc>
                          <a:spcPct val="115000"/>
                        </a:lnSpc>
                        <a:spcAft>
                          <a:spcPts val="0"/>
                        </a:spcAft>
                      </a:pPr>
                      <a:r>
                        <a:rPr lang="en-US" sz="1400">
                          <a:effectLst/>
                        </a:rPr>
                        <a:t>buffer </a:t>
                      </a:r>
                      <a:r>
                        <a:rPr lang="kk-KZ" sz="1400">
                          <a:effectLst/>
                        </a:rPr>
                        <a:t>айнымалысын псевдокездейсоқ мәндері бар </a:t>
                      </a:r>
                      <a:r>
                        <a:rPr lang="ru-RU" sz="1400">
                          <a:effectLst/>
                        </a:rPr>
                        <a:t>байт</a:t>
                      </a:r>
                      <a:r>
                        <a:rPr lang="kk-KZ" sz="1400">
                          <a:effectLst/>
                        </a:rPr>
                        <a:t>тармен толтырады. </a:t>
                      </a:r>
                      <a:endParaRPr lang="ru-RU" sz="1100">
                        <a:effectLst/>
                        <a:latin typeface="Calibri"/>
                        <a:ea typeface="Calibri"/>
                        <a:cs typeface="Times New Roman"/>
                      </a:endParaRPr>
                    </a:p>
                  </a:txBody>
                  <a:tcPr marL="68580" marR="68580" marT="0" marB="0"/>
                </a:tc>
                <a:extLst>
                  <a:ext uri="{0D108BD9-81ED-4DB2-BD59-A6C34878D82A}">
                    <a16:rowId xmlns:a16="http://schemas.microsoft.com/office/drawing/2014/main" xmlns="" val="10002"/>
                  </a:ext>
                </a:extLst>
              </a:tr>
              <a:tr h="0">
                <a:tc>
                  <a:txBody>
                    <a:bodyPr/>
                    <a:lstStyle/>
                    <a:p>
                      <a:pPr>
                        <a:lnSpc>
                          <a:spcPct val="115000"/>
                        </a:lnSpc>
                        <a:spcAft>
                          <a:spcPts val="0"/>
                        </a:spcAft>
                      </a:pPr>
                      <a:r>
                        <a:rPr lang="ru-RU" sz="1400" dirty="0" err="1">
                          <a:effectLst/>
                        </a:rPr>
                        <a:t>Public</a:t>
                      </a:r>
                      <a:r>
                        <a:rPr lang="ru-RU" sz="1400" dirty="0">
                          <a:effectLst/>
                        </a:rPr>
                        <a:t> </a:t>
                      </a:r>
                      <a:r>
                        <a:rPr lang="ru-RU" sz="1400" dirty="0" err="1">
                          <a:effectLst/>
                        </a:rPr>
                        <a:t>virtual</a:t>
                      </a:r>
                      <a:r>
                        <a:rPr lang="ru-RU" sz="1400" dirty="0">
                          <a:effectLst/>
                        </a:rPr>
                        <a:t> </a:t>
                      </a:r>
                      <a:r>
                        <a:rPr lang="ru-RU" sz="1400" dirty="0" err="1">
                          <a:effectLst/>
                        </a:rPr>
                        <a:t>double</a:t>
                      </a:r>
                      <a:r>
                        <a:rPr lang="ru-RU" sz="1400" dirty="0">
                          <a:effectLst/>
                        </a:rPr>
                        <a:t> </a:t>
                      </a:r>
                      <a:r>
                        <a:rPr lang="ru-RU" sz="1400" dirty="0" err="1">
                          <a:effectLst/>
                        </a:rPr>
                        <a:t>NextDouble</a:t>
                      </a:r>
                      <a:r>
                        <a:rPr lang="ru-RU" sz="1400" dirty="0">
                          <a:effectLst/>
                        </a:rPr>
                        <a:t>();</a:t>
                      </a:r>
                      <a:endParaRPr lang="ru-RU" sz="1100" dirty="0">
                        <a:effectLst/>
                        <a:latin typeface="Calibri"/>
                        <a:ea typeface="Calibri"/>
                        <a:cs typeface="Times New Roman"/>
                      </a:endParaRPr>
                    </a:p>
                  </a:txBody>
                  <a:tcPr marL="68580" marR="68580" marT="0" marB="0"/>
                </a:tc>
                <a:tc>
                  <a:txBody>
                    <a:bodyPr/>
                    <a:lstStyle/>
                    <a:p>
                      <a:pPr>
                        <a:lnSpc>
                          <a:spcPct val="115000"/>
                        </a:lnSpc>
                        <a:spcAft>
                          <a:spcPts val="0"/>
                        </a:spcAft>
                      </a:pPr>
                      <a:r>
                        <a:rPr lang="ru-RU" sz="1400" dirty="0">
                          <a:effectLst/>
                        </a:rPr>
                        <a:t> 0.0</a:t>
                      </a:r>
                      <a:r>
                        <a:rPr lang="kk-KZ" sz="1400" dirty="0">
                          <a:effectLst/>
                        </a:rPr>
                        <a:t>-</a:t>
                      </a:r>
                      <a:r>
                        <a:rPr lang="ru-RU" sz="1400" dirty="0">
                          <a:effectLst/>
                        </a:rPr>
                        <a:t>д</a:t>
                      </a:r>
                      <a:r>
                        <a:rPr lang="kk-KZ" sz="1400" dirty="0">
                          <a:effectLst/>
                        </a:rPr>
                        <a:t>ен </a:t>
                      </a:r>
                      <a:r>
                        <a:rPr lang="ru-RU" sz="1400" dirty="0">
                          <a:effectLst/>
                        </a:rPr>
                        <a:t> 1.0</a:t>
                      </a:r>
                      <a:r>
                        <a:rPr lang="kk-KZ" sz="1400" dirty="0">
                          <a:effectLst/>
                        </a:rPr>
                        <a:t>  дейінгі  </a:t>
                      </a:r>
                      <a:r>
                        <a:rPr lang="ru-RU" sz="1400" dirty="0">
                          <a:effectLst/>
                        </a:rPr>
                        <a:t>диапазон</a:t>
                      </a:r>
                      <a:r>
                        <a:rPr lang="kk-KZ" sz="1400" dirty="0">
                          <a:effectLst/>
                        </a:rPr>
                        <a:t>дағы  нақты  псевдокездейсоқ санды қайтарады.</a:t>
                      </a:r>
                      <a:endParaRPr lang="ru-RU" sz="1100" dirty="0">
                        <a:effectLst/>
                        <a:latin typeface="Calibri"/>
                        <a:ea typeface="Calibri"/>
                        <a:cs typeface="Times New Roman"/>
                      </a:endParaRPr>
                    </a:p>
                  </a:txBody>
                  <a:tcPr marL="68580" marR="68580" marT="0" marB="0"/>
                </a:tc>
                <a:extLst>
                  <a:ext uri="{0D108BD9-81ED-4DB2-BD59-A6C34878D82A}">
                    <a16:rowId xmlns:a16="http://schemas.microsoft.com/office/drawing/2014/main" xmlns="" val="10003"/>
                  </a:ext>
                </a:extLst>
              </a:tr>
            </a:tbl>
          </a:graphicData>
        </a:graphic>
      </p:graphicFrame>
      <p:sp>
        <p:nvSpPr>
          <p:cNvPr id="5" name="Прямоугольник 4"/>
          <p:cNvSpPr/>
          <p:nvPr/>
        </p:nvSpPr>
        <p:spPr>
          <a:xfrm>
            <a:off x="755576" y="4290291"/>
            <a:ext cx="3528392" cy="646331"/>
          </a:xfrm>
          <a:prstGeom prst="rect">
            <a:avLst/>
          </a:prstGeom>
        </p:spPr>
        <p:txBody>
          <a:bodyPr wrap="square">
            <a:spAutoFit/>
          </a:bodyPr>
          <a:lstStyle/>
          <a:p>
            <a:r>
              <a:rPr lang="en-US" b="1" dirty="0"/>
              <a:t>Random </a:t>
            </a:r>
            <a:r>
              <a:rPr lang="en-US" b="1" dirty="0" err="1"/>
              <a:t>rnd</a:t>
            </a:r>
            <a:r>
              <a:rPr lang="en-US" b="1" dirty="0"/>
              <a:t> =  new Random();</a:t>
            </a:r>
            <a:endParaRPr lang="ru-RU" b="1" dirty="0"/>
          </a:p>
          <a:p>
            <a:r>
              <a:rPr lang="en-US" b="1" dirty="0"/>
              <a:t> </a:t>
            </a:r>
            <a:r>
              <a:rPr lang="en-US" b="1" dirty="0" err="1"/>
              <a:t>int</a:t>
            </a:r>
            <a:r>
              <a:rPr lang="en-US" b="1" dirty="0"/>
              <a:t>   a = </a:t>
            </a:r>
            <a:r>
              <a:rPr lang="en-US" b="1" dirty="0" err="1"/>
              <a:t>rnd.Next</a:t>
            </a:r>
            <a:r>
              <a:rPr lang="en-US" b="1" dirty="0"/>
              <a:t>(1, 6);</a:t>
            </a:r>
            <a:endParaRPr lang="ru-RU" b="1" dirty="0"/>
          </a:p>
        </p:txBody>
      </p:sp>
      <p:sp>
        <p:nvSpPr>
          <p:cNvPr id="6" name="Прямоугольник 5"/>
          <p:cNvSpPr/>
          <p:nvPr/>
        </p:nvSpPr>
        <p:spPr>
          <a:xfrm>
            <a:off x="4788024" y="4258009"/>
            <a:ext cx="3678999" cy="923330"/>
          </a:xfrm>
          <a:prstGeom prst="rect">
            <a:avLst/>
          </a:prstGeom>
        </p:spPr>
        <p:txBody>
          <a:bodyPr wrap="square">
            <a:spAutoFit/>
          </a:bodyPr>
          <a:lstStyle/>
          <a:p>
            <a:r>
              <a:rPr lang="en-US" b="1" dirty="0"/>
              <a:t>Random </a:t>
            </a:r>
            <a:r>
              <a:rPr lang="en-US" b="1" dirty="0" err="1"/>
              <a:t>rnd</a:t>
            </a:r>
            <a:r>
              <a:rPr lang="en-US" b="1" dirty="0"/>
              <a:t> =  new Random();</a:t>
            </a:r>
            <a:endParaRPr lang="ru-RU" b="1" dirty="0"/>
          </a:p>
          <a:p>
            <a:r>
              <a:rPr lang="en-US" b="1" dirty="0"/>
              <a:t>double a = </a:t>
            </a:r>
            <a:r>
              <a:rPr lang="en-US" b="1" dirty="0" err="1"/>
              <a:t>rnd.NextDouble</a:t>
            </a:r>
            <a:r>
              <a:rPr lang="en-US" b="1" dirty="0"/>
              <a:t>();</a:t>
            </a:r>
          </a:p>
          <a:p>
            <a:r>
              <a:rPr lang="en-US" b="1" dirty="0" err="1"/>
              <a:t>Console.WriteLine</a:t>
            </a:r>
            <a:r>
              <a:rPr lang="en-US" b="1" dirty="0"/>
              <a:t>("a={0:f2}", a);</a:t>
            </a:r>
            <a:endParaRPr lang="ru-RU" b="1" dirty="0"/>
          </a:p>
        </p:txBody>
      </p:sp>
    </p:spTree>
    <p:extLst>
      <p:ext uri="{BB962C8B-B14F-4D97-AF65-F5344CB8AC3E}">
        <p14:creationId xmlns:p14="http://schemas.microsoft.com/office/powerpoint/2010/main" val="2214235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85604"/>
            <a:ext cx="4320480" cy="461665"/>
          </a:xfrm>
          <a:prstGeom prst="rect">
            <a:avLst/>
          </a:prstGeom>
        </p:spPr>
        <p:txBody>
          <a:bodyPr wrap="square">
            <a:spAutoFit/>
          </a:bodyPr>
          <a:lstStyle/>
          <a:p>
            <a:r>
              <a:rPr lang="kk-KZ" sz="2400" b="1" dirty="0">
                <a:latin typeface="Times New Roman" pitchFamily="18" charset="0"/>
                <a:cs typeface="Times New Roman" pitchFamily="18" charset="0"/>
              </a:rPr>
              <a:t>Мәтіндік файлдармен жұмыс</a:t>
            </a:r>
            <a:endParaRPr lang="ru-RU" sz="2400" b="1" dirty="0">
              <a:latin typeface="Times New Roman" pitchFamily="18" charset="0"/>
              <a:cs typeface="Times New Roman" pitchFamily="18" charset="0"/>
            </a:endParaRPr>
          </a:p>
        </p:txBody>
      </p:sp>
      <p:sp>
        <p:nvSpPr>
          <p:cNvPr id="3" name="Прямоугольник 2"/>
          <p:cNvSpPr/>
          <p:nvPr/>
        </p:nvSpPr>
        <p:spPr>
          <a:xfrm>
            <a:off x="755576" y="836712"/>
            <a:ext cx="7635329" cy="5170646"/>
          </a:xfrm>
          <a:prstGeom prst="rect">
            <a:avLst/>
          </a:prstGeom>
        </p:spPr>
        <p:txBody>
          <a:bodyPr wrap="square">
            <a:spAutoFit/>
          </a:bodyPr>
          <a:lstStyle/>
          <a:p>
            <a:pPr indent="457200" algn="just"/>
            <a:r>
              <a:rPr lang="kk-KZ" sz="2200" dirty="0">
                <a:latin typeface="Times New Roman" pitchFamily="18" charset="0"/>
                <a:cs typeface="Times New Roman" pitchFamily="18" charset="0"/>
              </a:rPr>
              <a:t>Бағдарламаны  тестілеу кезеңінде  бағдарлама жұмысын әр түрлі </a:t>
            </a:r>
            <a:r>
              <a:rPr lang="kk-KZ" sz="2200" b="1" dirty="0">
                <a:latin typeface="Times New Roman" pitchFamily="18" charset="0"/>
                <a:cs typeface="Times New Roman" pitchFamily="18" charset="0"/>
              </a:rPr>
              <a:t>кірістік  деректердің </a:t>
            </a:r>
            <a:r>
              <a:rPr lang="kk-KZ" sz="2200" dirty="0">
                <a:latin typeface="Times New Roman" pitchFamily="18" charset="0"/>
                <a:cs typeface="Times New Roman" pitchFamily="18" charset="0"/>
              </a:rPr>
              <a:t>мәндері  бойынша тексеруге тура келеді. Осындай «тестілеу» мәндері арнайы </a:t>
            </a:r>
            <a:r>
              <a:rPr lang="kk-KZ" sz="2200" b="1" dirty="0">
                <a:latin typeface="Times New Roman" pitchFamily="18" charset="0"/>
                <a:cs typeface="Times New Roman" pitchFamily="18" charset="0"/>
              </a:rPr>
              <a:t>«кірістік»  деректердің мәтіндік файлына   жазылады </a:t>
            </a:r>
            <a:r>
              <a:rPr lang="kk-KZ" sz="2200" dirty="0">
                <a:latin typeface="Times New Roman" pitchFamily="18" charset="0"/>
                <a:cs typeface="Times New Roman" pitchFamily="18" charset="0"/>
              </a:rPr>
              <a:t>және бағдарламаның орындалуы үшін кезекпен  ұсынылады. </a:t>
            </a:r>
          </a:p>
          <a:p>
            <a:pPr indent="457200" algn="just"/>
            <a:endParaRPr lang="kk-KZ" sz="2200" b="1" dirty="0">
              <a:latin typeface="Times New Roman" pitchFamily="18" charset="0"/>
              <a:cs typeface="Times New Roman" pitchFamily="18" charset="0"/>
            </a:endParaRPr>
          </a:p>
          <a:p>
            <a:pPr indent="457200" algn="just"/>
            <a:r>
              <a:rPr lang="kk-KZ" sz="2200" b="1" dirty="0">
                <a:latin typeface="Times New Roman" pitchFamily="18" charset="0"/>
                <a:cs typeface="Times New Roman" pitchFamily="18" charset="0"/>
              </a:rPr>
              <a:t>Кейіннен тексеру мен талдау жұмыстарын  жүргізу үшін </a:t>
            </a:r>
            <a:r>
              <a:rPr lang="kk-KZ" sz="2200" dirty="0">
                <a:latin typeface="Times New Roman" pitchFamily="18" charset="0"/>
                <a:cs typeface="Times New Roman" pitchFamily="18" charset="0"/>
              </a:rPr>
              <a:t>бағдарлама жұмысының нәтижесі көбінесе </a:t>
            </a:r>
            <a:r>
              <a:rPr lang="kk-KZ" sz="2200" b="1" dirty="0">
                <a:latin typeface="Times New Roman" pitchFamily="18" charset="0"/>
                <a:cs typeface="Times New Roman" pitchFamily="18" charset="0"/>
              </a:rPr>
              <a:t>«шығыстық» файлға</a:t>
            </a:r>
            <a:r>
              <a:rPr lang="kk-KZ" sz="2200" dirty="0">
                <a:latin typeface="Times New Roman" pitchFamily="18" charset="0"/>
                <a:cs typeface="Times New Roman" pitchFamily="18" charset="0"/>
              </a:rPr>
              <a:t> жазылады. </a:t>
            </a:r>
            <a:endParaRPr lang="ru-RU" sz="2200" dirty="0">
              <a:latin typeface="Times New Roman" pitchFamily="18" charset="0"/>
              <a:cs typeface="Times New Roman" pitchFamily="18" charset="0"/>
            </a:endParaRPr>
          </a:p>
          <a:p>
            <a:pPr indent="457200" algn="just"/>
            <a:r>
              <a:rPr lang="kk-KZ" sz="2200" dirty="0">
                <a:latin typeface="Times New Roman" pitchFamily="18" charset="0"/>
                <a:cs typeface="Times New Roman" pitchFamily="18" charset="0"/>
              </a:rPr>
              <a:t>Осы мақсаттарды жүзеге асыру үшін C# тілінде мәтіндік файлдармен жұмыс жасау қарастырылған -</a:t>
            </a:r>
            <a:r>
              <a:rPr lang="kk-KZ" sz="2200" i="1" u="sng" dirty="0">
                <a:latin typeface="Times New Roman" pitchFamily="18" charset="0"/>
                <a:cs typeface="Times New Roman" pitchFamily="18" charset="0"/>
              </a:rPr>
              <a:t> input.txt </a:t>
            </a:r>
            <a:r>
              <a:rPr lang="kk-KZ" sz="2200" dirty="0">
                <a:latin typeface="Times New Roman" pitchFamily="18" charset="0"/>
                <a:cs typeface="Times New Roman" pitchFamily="18" charset="0"/>
              </a:rPr>
              <a:t>атты «кірістік»   файл  және </a:t>
            </a:r>
            <a:r>
              <a:rPr lang="kk-KZ" sz="2200" i="1" u="sng" dirty="0">
                <a:latin typeface="Times New Roman" pitchFamily="18" charset="0"/>
                <a:cs typeface="Times New Roman" pitchFamily="18" charset="0"/>
              </a:rPr>
              <a:t>output.txt</a:t>
            </a:r>
            <a:r>
              <a:rPr lang="kk-KZ" sz="2200" i="1" dirty="0">
                <a:latin typeface="Times New Roman" pitchFamily="18" charset="0"/>
                <a:cs typeface="Times New Roman" pitchFamily="18" charset="0"/>
              </a:rPr>
              <a:t> </a:t>
            </a:r>
            <a:r>
              <a:rPr lang="kk-KZ" sz="2200" dirty="0">
                <a:latin typeface="Times New Roman" pitchFamily="18" charset="0"/>
                <a:cs typeface="Times New Roman" pitchFamily="18" charset="0"/>
              </a:rPr>
              <a:t>атты «шығыстық» файл. Файлдар бағдарлама файлдары орналасқан  каталогта құрылуы тиіс, бастапқы орны — </a:t>
            </a:r>
            <a:r>
              <a:rPr lang="kk-KZ" sz="2200" b="1" dirty="0">
                <a:latin typeface="Times New Roman" pitchFamily="18" charset="0"/>
                <a:cs typeface="Times New Roman" pitchFamily="18" charset="0"/>
              </a:rPr>
              <a:t>...\ConsoleApplication1\bin\Debug</a:t>
            </a:r>
            <a:r>
              <a:rPr lang="kk-KZ" sz="2200" dirty="0">
                <a:latin typeface="Times New Roman" pitchFamily="18" charset="0"/>
                <a:cs typeface="Times New Roman" pitchFamily="18" charset="0"/>
              </a:rPr>
              <a:t>.</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996279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649738"/>
            <a:ext cx="7992888" cy="5324535"/>
          </a:xfrm>
          <a:prstGeom prst="rect">
            <a:avLst/>
          </a:prstGeom>
          <a:noFill/>
        </p:spPr>
        <p:txBody>
          <a:bodyPr wrap="square">
            <a:spAutoFit/>
          </a:bodyPr>
          <a:lstStyle/>
          <a:p>
            <a:pPr indent="457200" algn="just"/>
            <a:r>
              <a:rPr lang="kk-KZ" sz="2000" dirty="0">
                <a:latin typeface="Times New Roman" pitchFamily="18" charset="0"/>
                <a:cs typeface="Times New Roman" pitchFamily="18" charset="0"/>
              </a:rPr>
              <a:t>Мәтіндік  файлдармен жұмыстың негізгі кезеңдерін қарастырайық.</a:t>
            </a:r>
            <a:endParaRPr lang="ru-RU" sz="2000" dirty="0">
              <a:latin typeface="Times New Roman" pitchFamily="18" charset="0"/>
              <a:cs typeface="Times New Roman" pitchFamily="18" charset="0"/>
            </a:endParaRPr>
          </a:p>
          <a:p>
            <a:pPr indent="457200" algn="just"/>
            <a:endParaRPr lang="kk-KZ"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1</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 арнайы атаулар кеңістігін қосу керек:</a:t>
            </a:r>
            <a:r>
              <a:rPr lang="en-US" sz="2000" dirty="0">
                <a:latin typeface="Times New Roman" pitchFamily="18" charset="0"/>
                <a:cs typeface="Times New Roman" pitchFamily="18" charset="0"/>
              </a:rPr>
              <a:t>   </a:t>
            </a:r>
            <a:r>
              <a:rPr lang="kk-KZ" sz="2000" b="1" dirty="0">
                <a:latin typeface="Times New Roman" pitchFamily="18" charset="0"/>
                <a:cs typeface="Times New Roman" pitchFamily="18" charset="0"/>
              </a:rPr>
              <a:t>using System.IO</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файлдың енгізу-шығару жұмысына жауап береді.   </a:t>
            </a:r>
            <a:endParaRPr lang="ru-RU" sz="2000" dirty="0">
              <a:latin typeface="Times New Roman" pitchFamily="18" charset="0"/>
              <a:cs typeface="Times New Roman" pitchFamily="18" charset="0"/>
            </a:endParaRPr>
          </a:p>
          <a:p>
            <a:pPr indent="457200" algn="just"/>
            <a:endParaRPr lang="kk-KZ" sz="2000" dirty="0">
              <a:latin typeface="Times New Roman" pitchFamily="18" charset="0"/>
              <a:cs typeface="Times New Roman" pitchFamily="18" charset="0"/>
            </a:endParaRPr>
          </a:p>
          <a:p>
            <a:pPr indent="457200" algn="just"/>
            <a:r>
              <a:rPr lang="en-US" sz="2000" dirty="0">
                <a:latin typeface="Times New Roman" pitchFamily="18" charset="0"/>
                <a:cs typeface="Times New Roman" pitchFamily="18" charset="0"/>
              </a:rPr>
              <a:t>2)</a:t>
            </a:r>
            <a:r>
              <a:rPr lang="kk-KZ" sz="2000" dirty="0">
                <a:latin typeface="Times New Roman" pitchFamily="18" charset="0"/>
                <a:cs typeface="Times New Roman" pitchFamily="18" charset="0"/>
              </a:rPr>
              <a:t> файлдың айнымалыларын жариялау керек</a:t>
            </a:r>
            <a:r>
              <a:rPr lang="en-US" sz="2000" dirty="0">
                <a:latin typeface="Times New Roman" pitchFamily="18" charset="0"/>
                <a:cs typeface="Times New Roman" pitchFamily="18" charset="0"/>
              </a:rPr>
              <a:t>, </a:t>
            </a:r>
            <a:r>
              <a:rPr lang="ru-RU" sz="2000" dirty="0">
                <a:latin typeface="Times New Roman" pitchFamily="18" charset="0"/>
                <a:cs typeface="Times New Roman" pitchFamily="18" charset="0"/>
              </a:rPr>
              <a:t>я</a:t>
            </a:r>
            <a:r>
              <a:rPr lang="kk-KZ" sz="2000" dirty="0">
                <a:latin typeface="Times New Roman" pitchFamily="18" charset="0"/>
                <a:cs typeface="Times New Roman" pitchFamily="18" charset="0"/>
              </a:rPr>
              <a:t>ғни файлмен жұмыс жасау үшін объектілер құру: </a:t>
            </a:r>
            <a:endParaRPr lang="ru-RU" sz="2000" dirty="0">
              <a:latin typeface="Times New Roman" pitchFamily="18" charset="0"/>
              <a:cs typeface="Times New Roman" pitchFamily="18" charset="0"/>
            </a:endParaRPr>
          </a:p>
          <a:p>
            <a:pPr indent="457200" algn="just"/>
            <a:r>
              <a:rPr lang="en-US" sz="2000" b="1" i="1" dirty="0">
                <a:latin typeface="Times New Roman" pitchFamily="18" charset="0"/>
                <a:cs typeface="Times New Roman" pitchFamily="18" charset="0"/>
              </a:rPr>
              <a:t>(</a:t>
            </a:r>
            <a:r>
              <a:rPr lang="en-US" sz="2000" b="1" i="1" dirty="0" err="1">
                <a:latin typeface="Times New Roman" pitchFamily="18" charset="0"/>
                <a:cs typeface="Times New Roman" pitchFamily="18" charset="0"/>
              </a:rPr>
              <a:t>StreamReader</a:t>
            </a:r>
            <a:r>
              <a:rPr lang="en-US" sz="2000" b="1" i="1" dirty="0">
                <a:latin typeface="Times New Roman" pitchFamily="18" charset="0"/>
                <a:cs typeface="Times New Roman" pitchFamily="18" charset="0"/>
              </a:rPr>
              <a:t> f1 = new </a:t>
            </a:r>
            <a:r>
              <a:rPr lang="en-US" sz="2000" b="1" i="1" dirty="0" err="1">
                <a:latin typeface="Times New Roman" pitchFamily="18" charset="0"/>
                <a:cs typeface="Times New Roman" pitchFamily="18" charset="0"/>
              </a:rPr>
              <a:t>StreamReader</a:t>
            </a:r>
            <a:r>
              <a:rPr lang="en-US" sz="2000" b="1" i="1" dirty="0">
                <a:latin typeface="Times New Roman" pitchFamily="18" charset="0"/>
                <a:cs typeface="Times New Roman" pitchFamily="18" charset="0"/>
              </a:rPr>
              <a:t>("input.txt"); </a:t>
            </a:r>
            <a:endParaRPr lang="ru-RU" sz="2000" b="1" dirty="0">
              <a:latin typeface="Times New Roman" pitchFamily="18" charset="0"/>
              <a:cs typeface="Times New Roman" pitchFamily="18" charset="0"/>
            </a:endParaRPr>
          </a:p>
          <a:p>
            <a:pPr indent="457200" algn="just"/>
            <a:r>
              <a:rPr lang="en-US" sz="2000" b="1" i="1" dirty="0" err="1">
                <a:latin typeface="Times New Roman" pitchFamily="18" charset="0"/>
                <a:cs typeface="Times New Roman" pitchFamily="18" charset="0"/>
              </a:rPr>
              <a:t>StreamWriter</a:t>
            </a:r>
            <a:r>
              <a:rPr lang="en-US" sz="2000" b="1" i="1" dirty="0">
                <a:latin typeface="Times New Roman" pitchFamily="18" charset="0"/>
                <a:cs typeface="Times New Roman" pitchFamily="18" charset="0"/>
              </a:rPr>
              <a:t> f = new </a:t>
            </a:r>
            <a:r>
              <a:rPr lang="en-US" sz="2000" b="1" i="1" dirty="0" err="1">
                <a:latin typeface="Times New Roman" pitchFamily="18" charset="0"/>
                <a:cs typeface="Times New Roman" pitchFamily="18" charset="0"/>
              </a:rPr>
              <a:t>StreamWriter</a:t>
            </a:r>
            <a:r>
              <a:rPr lang="en-US" sz="2000" b="1" i="1" dirty="0">
                <a:latin typeface="Times New Roman" pitchFamily="18" charset="0"/>
                <a:cs typeface="Times New Roman" pitchFamily="18" charset="0"/>
              </a:rPr>
              <a:t>("output.txt");), </a:t>
            </a:r>
            <a:endParaRPr lang="kk-KZ" sz="2000" b="1" i="1"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Оларға магнитті дискідегі файл атаулары сәйкес қойылады.</a:t>
            </a:r>
          </a:p>
          <a:p>
            <a:pPr indent="457200" algn="just"/>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3</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 магнитті дисктегі мәтіндік ақпаратты оқу</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 жазу операцияларын орындау (енгізу және шығару).</a:t>
            </a:r>
            <a:endParaRPr lang="ru-RU" sz="2000" dirty="0">
              <a:latin typeface="Times New Roman" pitchFamily="18" charset="0"/>
              <a:cs typeface="Times New Roman" pitchFamily="18" charset="0"/>
            </a:endParaRPr>
          </a:p>
          <a:p>
            <a:pPr indent="457200" algn="just"/>
            <a:r>
              <a:rPr lang="en-US" sz="2000" dirty="0">
                <a:latin typeface="Times New Roman" pitchFamily="18" charset="0"/>
                <a:cs typeface="Times New Roman" pitchFamily="18" charset="0"/>
              </a:rPr>
              <a:t>4) </a:t>
            </a:r>
            <a:r>
              <a:rPr lang="kk-KZ" sz="2000" dirty="0">
                <a:latin typeface="Times New Roman" pitchFamily="18" charset="0"/>
                <a:cs typeface="Times New Roman" pitchFamily="18" charset="0"/>
              </a:rPr>
              <a:t>алынған мәтіндік  ақпаратты сәйкес типтердің мәндеріне түрлендіру операцияларын орындау.</a:t>
            </a:r>
            <a:endParaRPr lang="ru-RU" sz="2000" dirty="0">
              <a:latin typeface="Times New Roman" pitchFamily="18" charset="0"/>
              <a:cs typeface="Times New Roman" pitchFamily="18" charset="0"/>
            </a:endParaRPr>
          </a:p>
          <a:p>
            <a:pPr indent="457200" algn="just"/>
            <a:r>
              <a:rPr lang="en-US" sz="2000" dirty="0">
                <a:latin typeface="Times New Roman" pitchFamily="18" charset="0"/>
                <a:cs typeface="Times New Roman" pitchFamily="18" charset="0"/>
              </a:rPr>
              <a:t>5)</a:t>
            </a:r>
            <a:r>
              <a:rPr lang="kk-KZ" sz="2000" dirty="0">
                <a:latin typeface="Times New Roman" pitchFamily="18" charset="0"/>
                <a:cs typeface="Times New Roman" pitchFamily="18" charset="0"/>
              </a:rPr>
              <a:t> мәтіндік  файлмен жұмысты орындап болғаннан кейін оны  жабу керек.   Мысалы:  </a:t>
            </a:r>
            <a:r>
              <a:rPr lang="kk-KZ" sz="2000" b="1" i="1" dirty="0">
                <a:latin typeface="Times New Roman" pitchFamily="18" charset="0"/>
                <a:cs typeface="Times New Roman" pitchFamily="18" charset="0"/>
              </a:rPr>
              <a:t>f1.Close(); f.Close();</a:t>
            </a:r>
            <a:endParaRPr lang="ru-RU" sz="2000" b="1" dirty="0">
              <a:latin typeface="Times New Roman" pitchFamily="18" charset="0"/>
              <a:cs typeface="Times New Roman" pitchFamily="18" charset="0"/>
            </a:endParaRPr>
          </a:p>
        </p:txBody>
      </p:sp>
      <p:sp>
        <p:nvSpPr>
          <p:cNvPr id="3" name="Прямоугольник 2"/>
          <p:cNvSpPr/>
          <p:nvPr/>
        </p:nvSpPr>
        <p:spPr>
          <a:xfrm>
            <a:off x="530215" y="280406"/>
            <a:ext cx="4320480" cy="369332"/>
          </a:xfrm>
          <a:prstGeom prst="rect">
            <a:avLst/>
          </a:prstGeom>
        </p:spPr>
        <p:txBody>
          <a:bodyPr wrap="square">
            <a:spAutoFit/>
          </a:bodyPr>
          <a:lstStyle/>
          <a:p>
            <a:r>
              <a:rPr lang="kk-KZ" b="1" dirty="0">
                <a:latin typeface="Times New Roman" pitchFamily="18" charset="0"/>
                <a:cs typeface="Times New Roman" pitchFamily="18" charset="0"/>
              </a:rPr>
              <a:t>Мәтіндік файлдармен жұмыс</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2707507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26730"/>
            <a:ext cx="2539478" cy="369332"/>
          </a:xfrm>
          <a:prstGeom prst="rect">
            <a:avLst/>
          </a:prstGeom>
        </p:spPr>
        <p:txBody>
          <a:bodyPr wrap="none">
            <a:spAutoFit/>
          </a:bodyPr>
          <a:lstStyle/>
          <a:p>
            <a:r>
              <a:rPr lang="kk-KZ" dirty="0"/>
              <a:t>Нақты санды бөлу есебі</a:t>
            </a:r>
            <a:endParaRPr lang="ru-RU" dirty="0"/>
          </a:p>
        </p:txBody>
      </p:sp>
      <p:sp>
        <p:nvSpPr>
          <p:cNvPr id="3" name="Прямоугольник 2"/>
          <p:cNvSpPr/>
          <p:nvPr/>
        </p:nvSpPr>
        <p:spPr>
          <a:xfrm>
            <a:off x="452734" y="95740"/>
            <a:ext cx="4320480" cy="369332"/>
          </a:xfrm>
          <a:prstGeom prst="rect">
            <a:avLst/>
          </a:prstGeom>
        </p:spPr>
        <p:txBody>
          <a:bodyPr wrap="square">
            <a:spAutoFit/>
          </a:bodyPr>
          <a:lstStyle/>
          <a:p>
            <a:r>
              <a:rPr lang="kk-KZ" b="1" dirty="0"/>
              <a:t>Мәтіндік файлдармен жұмыс</a:t>
            </a:r>
            <a:endParaRPr lang="ru-RU" b="1" dirty="0"/>
          </a:p>
        </p:txBody>
      </p:sp>
      <p:sp>
        <p:nvSpPr>
          <p:cNvPr id="4" name="Rectangle 1"/>
          <p:cNvSpPr>
            <a:spLocks noChangeArrowheads="1"/>
          </p:cNvSpPr>
          <p:nvPr/>
        </p:nvSpPr>
        <p:spPr bwMode="auto">
          <a:xfrm>
            <a:off x="434656" y="796062"/>
            <a:ext cx="8007698"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using</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System;</a:t>
            </a: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using</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System.IO;</a:t>
            </a: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using</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System.Text</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namespace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ConsoleApplication1</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class</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rgbClr val="008080"/>
                </a:solidFill>
                <a:effectLst/>
                <a:latin typeface="Times New Roman" pitchFamily="18" charset="0"/>
                <a:ea typeface="Times New Roman" pitchFamily="18" charset="0"/>
                <a:cs typeface="Times New Roman" pitchFamily="18" charset="0"/>
              </a:rPr>
              <a:t>Program</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static</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void</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Main()</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double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z,y,x</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StreamReader</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f1 =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new</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StreamReader</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"input.txt"</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StreamWriter</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 =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new</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StreamWriter</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"output.txt"</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string</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buf</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f1.ReadLine();</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z = </a:t>
            </a:r>
            <a:r>
              <a:rPr kumimoji="0" lang="en-US" b="0"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Convert</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.ToDouble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buf</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buf</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 f1.ReadLine();</a:t>
            </a: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x = </a:t>
            </a:r>
            <a:r>
              <a:rPr kumimoji="0" lang="en-US" b="0" i="0" u="none" strike="noStrike" cap="none" normalizeH="0" baseline="0" dirty="0" err="1">
                <a:ln>
                  <a:noFill/>
                </a:ln>
                <a:solidFill>
                  <a:srgbClr val="008080"/>
                </a:solidFill>
                <a:effectLst/>
                <a:latin typeface="Times New Roman" pitchFamily="18" charset="0"/>
                <a:ea typeface="Times New Roman" pitchFamily="18" charset="0"/>
                <a:cs typeface="Times New Roman" pitchFamily="18" charset="0"/>
              </a:rPr>
              <a:t>Convert</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.ToDouble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buf</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f.WriteLine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"z = {0} x = {1}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z,x</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y = z / x;</a:t>
            </a: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f.WriteLine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z / x = {0}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y);</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y = x / z; </a:t>
            </a: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f.WriteLine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x / z = {0}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y);</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y = -z / 0;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f.WriteLine</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ru-RU" b="0"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 z / 0 = {0} "</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y);</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y = -0.0 / 0.0;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f.WriteLine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"-0.0 / 0.0 = {0}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y);</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y = 0.0 / 0.0;          </a:t>
            </a:r>
            <a:r>
              <a:rPr kumimoji="0" lang="en-US"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f.WriteLine</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en-US" b="0" i="0" u="none" strike="noStrike" cap="none" normalizeH="0" baseline="0" dirty="0">
                <a:ln>
                  <a:noFill/>
                </a:ln>
                <a:solidFill>
                  <a:srgbClr val="800000"/>
                </a:solidFill>
                <a:effectLst/>
                <a:latin typeface="Times New Roman" pitchFamily="18" charset="0"/>
                <a:ea typeface="Times New Roman" pitchFamily="18" charset="0"/>
                <a:cs typeface="Times New Roman" pitchFamily="18" charset="0"/>
              </a:rPr>
              <a:t>" 0.0 / 0.0 = {0}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y);</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f1.Close();</a:t>
            </a: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f.Close</a:t>
            </a: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2153865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79603" y="476672"/>
            <a:ext cx="820891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pPr>
            <a:r>
              <a:rPr kumimoji="0" lang="ru-RU" sz="2400" b="1" i="0" u="none" strike="noStrike" cap="none" normalizeH="0" baseline="0" dirty="0">
                <a:ln>
                  <a:noFill/>
                </a:ln>
                <a:solidFill>
                  <a:schemeClr val="tx1"/>
                </a:solidFill>
                <a:effectLst/>
                <a:latin typeface="Times New Roman" pitchFamily="18" charset="0"/>
                <a:cs typeface="Times New Roman" pitchFamily="18" charset="0"/>
              </a:rPr>
              <a:t>1</a:t>
            </a:r>
            <a:r>
              <a:rPr kumimoji="0" lang="en-US" sz="2400" b="1" i="0" u="none" strike="noStrike" cap="none" normalizeH="0" baseline="0" dirty="0">
                <a:ln>
                  <a:noFill/>
                </a:ln>
                <a:solidFill>
                  <a:schemeClr val="tx1"/>
                </a:solidFill>
                <a:effectLst/>
                <a:latin typeface="Times New Roman" pitchFamily="18" charset="0"/>
                <a:cs typeface="Times New Roman" pitchFamily="18" charset="0"/>
              </a:rPr>
              <a:t>)</a:t>
            </a:r>
            <a:r>
              <a:rPr kumimoji="0" lang="ru-RU" sz="2400" b="1" i="0" u="none" strike="noStrike" cap="none" normalizeH="0" baseline="0" dirty="0" err="1">
                <a:ln>
                  <a:noFill/>
                </a:ln>
                <a:solidFill>
                  <a:schemeClr val="tx1"/>
                </a:solidFill>
                <a:effectLst/>
                <a:latin typeface="Times New Roman" pitchFamily="18" charset="0"/>
                <a:cs typeface="Times New Roman" pitchFamily="18" charset="0"/>
              </a:rPr>
              <a:t>StreamReader</a:t>
            </a:r>
            <a:r>
              <a:rPr kumimoji="0" lang="ru-RU" sz="2400" b="1" i="0" u="none" strike="noStrike" cap="none" normalizeH="0" baseline="0" dirty="0">
                <a:ln>
                  <a:noFill/>
                </a:ln>
                <a:solidFill>
                  <a:schemeClr val="tx1"/>
                </a:solidFill>
                <a:effectLst/>
                <a:latin typeface="Times New Roman" pitchFamily="18" charset="0"/>
                <a:cs typeface="Times New Roman" pitchFamily="18" charset="0"/>
              </a:rPr>
              <a:t> </a:t>
            </a:r>
            <a:r>
              <a:rPr kumimoji="0" lang="ru-RU" sz="2400" b="1" i="0" u="none" strike="noStrike" cap="none" normalizeH="0" dirty="0">
                <a:ln>
                  <a:noFill/>
                </a:ln>
                <a:solidFill>
                  <a:schemeClr val="tx1"/>
                </a:solidFill>
                <a:effectLst/>
                <a:latin typeface="Times New Roman" pitchFamily="18" charset="0"/>
                <a:cs typeface="Times New Roman" pitchFamily="18" charset="0"/>
              </a:rPr>
              <a:t> </a:t>
            </a:r>
            <a:r>
              <a:rPr kumimoji="0" lang="ru-RU" sz="2400" b="1" i="0" u="none" strike="noStrike" cap="none" normalizeH="0" baseline="0" dirty="0">
                <a:ln>
                  <a:noFill/>
                </a:ln>
                <a:solidFill>
                  <a:schemeClr val="tx1"/>
                </a:solidFill>
                <a:effectLst/>
                <a:latin typeface="Times New Roman" pitchFamily="18" charset="0"/>
                <a:cs typeface="Times New Roman" pitchFamily="18" charset="0"/>
              </a:rPr>
              <a:t>классы</a:t>
            </a:r>
          </a:p>
          <a:p>
            <a:pPr lvl="0" eaLnBrk="0" fontAlgn="base" hangingPunct="0">
              <a:spcBef>
                <a:spcPct val="0"/>
              </a:spcBef>
              <a:spcAft>
                <a:spcPct val="0"/>
              </a:spcAft>
            </a:pPr>
            <a:r>
              <a:rPr lang="kk-KZ" sz="2400" dirty="0">
                <a:latin typeface="Times New Roman" pitchFamily="18" charset="0"/>
                <a:cs typeface="Times New Roman" pitchFamily="18" charset="0"/>
              </a:rPr>
              <a:t>       </a:t>
            </a:r>
            <a:r>
              <a:rPr lang="ru-RU" sz="2400" dirty="0">
                <a:latin typeface="Times New Roman" pitchFamily="18" charset="0"/>
                <a:cs typeface="Times New Roman" pitchFamily="18" charset="0"/>
              </a:rPr>
              <a:t>Синтаксисы: </a:t>
            </a:r>
            <a:r>
              <a:rPr lang="en-US" sz="2400" dirty="0"/>
              <a:t>public class </a:t>
            </a:r>
            <a:r>
              <a:rPr lang="en-US" sz="2400" dirty="0" err="1"/>
              <a:t>StreamReader</a:t>
            </a:r>
            <a:r>
              <a:rPr lang="en-US" sz="2400" dirty="0"/>
              <a:t> </a:t>
            </a:r>
            <a:r>
              <a:rPr lang="en-US" sz="2400" dirty="0">
                <a:latin typeface="Times New Roman" pitchFamily="18" charset="0"/>
                <a:cs typeface="Times New Roman" pitchFamily="18" charset="0"/>
              </a:rPr>
              <a:t>: </a:t>
            </a:r>
            <a:r>
              <a:rPr lang="en-US" sz="2400" dirty="0" err="1"/>
              <a:t>TextReader</a:t>
            </a:r>
            <a:endParaRPr lang="kk-KZ" sz="2400" dirty="0"/>
          </a:p>
          <a:p>
            <a:pPr eaLnBrk="0" fontAlgn="base" hangingPunct="0">
              <a:spcBef>
                <a:spcPct val="0"/>
              </a:spcBef>
              <a:spcAft>
                <a:spcPct val="0"/>
              </a:spcAft>
            </a:pPr>
            <a:endParaRPr lang="kk-KZ" sz="2400" dirty="0">
              <a:latin typeface="Times New Roman" pitchFamily="18" charset="0"/>
              <a:cs typeface="Times New Roman" pitchFamily="18" charset="0"/>
            </a:endParaRPr>
          </a:p>
          <a:p>
            <a:pPr algn="just" eaLnBrk="0" fontAlgn="base" hangingPunct="0">
              <a:spcBef>
                <a:spcPct val="0"/>
              </a:spcBef>
              <a:spcAft>
                <a:spcPct val="0"/>
              </a:spcAft>
            </a:pPr>
            <a:r>
              <a:rPr lang="kk-KZ"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TextReader</a:t>
            </a:r>
            <a:r>
              <a:rPr lang="ru-RU" sz="2400" dirty="0" err="1">
                <a:latin typeface="Times New Roman" pitchFamily="18" charset="0"/>
                <a:cs typeface="Times New Roman" pitchFamily="18" charset="0"/>
              </a:rPr>
              <a:t>StreamReader</a:t>
            </a:r>
            <a:r>
              <a:rPr lang="ru-RU" sz="2400" dirty="0">
                <a:latin typeface="Times New Roman" pitchFamily="18" charset="0"/>
                <a:cs typeface="Times New Roman" pitchFamily="18" charset="0"/>
              </a:rPr>
              <a:t>  классы </a:t>
            </a:r>
            <a:r>
              <a:rPr lang="ru-RU" sz="2400" dirty="0">
                <a:latin typeface="Times New Roman" pitchFamily="18" charset="0"/>
                <a:cs typeface="Times New Roman" pitchFamily="18" charset="0"/>
                <a:hlinkClick r:id="rId2"/>
              </a:rPr>
              <a:t> </a:t>
            </a:r>
            <a:r>
              <a:rPr lang="ru-RU" sz="2400" dirty="0" err="1">
                <a:latin typeface="Times New Roman" pitchFamily="18" charset="0"/>
                <a:cs typeface="Times New Roman" pitchFamily="18" charset="0"/>
                <a:hlinkClick r:id="rId2"/>
              </a:rPr>
              <a:t>TextReader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типінде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байттар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ағынынан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символдарды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оқиды</a:t>
            </a:r>
            <a:r>
              <a:rPr lang="ru-RU" sz="2400" dirty="0">
                <a:latin typeface="Times New Roman" pitchFamily="18" charset="0"/>
                <a:cs typeface="Times New Roman" pitchFamily="18" charset="0"/>
              </a:rPr>
              <a:t> </a:t>
            </a:r>
          </a:p>
          <a:p>
            <a:pPr lvl="0" eaLnBrk="0" fontAlgn="base" hangingPunct="0">
              <a:spcBef>
                <a:spcPct val="0"/>
              </a:spcBef>
              <a:spcAft>
                <a:spcPct val="0"/>
              </a:spcAft>
            </a:pPr>
            <a:r>
              <a:rPr kumimoji="0" lang="ru-RU" sz="2400" b="0" i="0" u="none" strike="noStrike" cap="none" normalizeH="0" baseline="0" dirty="0">
                <a:ln>
                  <a:noFill/>
                </a:ln>
                <a:solidFill>
                  <a:schemeClr val="tx1"/>
                </a:solidFill>
                <a:effectLst/>
                <a:latin typeface="Times New Roman" pitchFamily="18" charset="0"/>
                <a:cs typeface="Times New Roman" pitchFamily="18" charset="0"/>
              </a:rPr>
              <a:t>      </a:t>
            </a:r>
          </a:p>
          <a:p>
            <a:pPr lvl="0" eaLnBrk="0" fontAlgn="base" hangingPunct="0">
              <a:spcBef>
                <a:spcPct val="0"/>
              </a:spcBef>
              <a:spcAft>
                <a:spcPct val="0"/>
              </a:spcAft>
            </a:pPr>
            <a:r>
              <a:rPr lang="kk-KZ"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pic>
        <p:nvPicPr>
          <p:cNvPr id="10242" name="Picture 2" descr="https://i-msdn.sec.s-msft.com/Areas/Epx/Content/Images/ImageSprite.png?v=6363826517801933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739775"/>
            <a:ext cx="23231475" cy="4953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96573" y="2976211"/>
            <a:ext cx="8092799" cy="1938992"/>
          </a:xfrm>
          <a:prstGeom prst="rect">
            <a:avLst/>
          </a:prstGeom>
        </p:spPr>
        <p:txBody>
          <a:bodyPr wrap="square">
            <a:spAutoFit/>
          </a:bodyPr>
          <a:lstStyle/>
          <a:p>
            <a:r>
              <a:rPr lang="en-US" sz="2400" b="1" dirty="0">
                <a:latin typeface="Times New Roman" pitchFamily="18" charset="0"/>
                <a:cs typeface="Times New Roman" pitchFamily="18" charset="0"/>
              </a:rPr>
              <a:t>2) </a:t>
            </a:r>
            <a:r>
              <a:rPr lang="en-US" sz="2400" b="1" dirty="0" err="1">
                <a:latin typeface="Times New Roman" pitchFamily="18" charset="0"/>
                <a:cs typeface="Times New Roman" pitchFamily="18" charset="0"/>
              </a:rPr>
              <a:t>StreamWriter</a:t>
            </a:r>
            <a:r>
              <a:rPr lang="en-US" b="1" dirty="0"/>
              <a:t> </a:t>
            </a:r>
            <a:r>
              <a:rPr lang="ru-RU" sz="2400" b="1" dirty="0">
                <a:latin typeface="Times New Roman" pitchFamily="18" charset="0"/>
                <a:cs typeface="Times New Roman" pitchFamily="18" charset="0"/>
              </a:rPr>
              <a:t>класс</a:t>
            </a:r>
          </a:p>
          <a:p>
            <a:r>
              <a:rPr lang="ru-RU" sz="2400" dirty="0">
                <a:latin typeface="Times New Roman" pitchFamily="18" charset="0"/>
                <a:cs typeface="Times New Roman" pitchFamily="18" charset="0"/>
              </a:rPr>
              <a:t>      Синтаксисы:  </a:t>
            </a:r>
            <a:r>
              <a:rPr lang="en-US" sz="2400" dirty="0"/>
              <a:t>public class </a:t>
            </a:r>
            <a:r>
              <a:rPr lang="en-US" sz="2400" dirty="0" err="1"/>
              <a:t>StreamWriter</a:t>
            </a:r>
            <a:r>
              <a:rPr lang="en-US" sz="2400" dirty="0"/>
              <a:t> : </a:t>
            </a:r>
            <a:r>
              <a:rPr lang="en-US" sz="2400" dirty="0" err="1"/>
              <a:t>TextWriter</a:t>
            </a:r>
            <a:r>
              <a:rPr lang="en-US" sz="2400" dirty="0"/>
              <a:t> </a:t>
            </a:r>
            <a:endParaRPr lang="kk-KZ" sz="2400" dirty="0"/>
          </a:p>
          <a:p>
            <a:endParaRPr lang="kk-KZ" sz="2400" b="1" dirty="0">
              <a:latin typeface="Times New Roman" pitchFamily="18" charset="0"/>
              <a:cs typeface="Times New Roman" pitchFamily="18" charset="0"/>
            </a:endParaRPr>
          </a:p>
          <a:p>
            <a:pPr algn="just"/>
            <a:r>
              <a:rPr lang="en-US" sz="2400" b="1" dirty="0" err="1">
                <a:latin typeface="Times New Roman" pitchFamily="18" charset="0"/>
                <a:cs typeface="Times New Roman" pitchFamily="18" charset="0"/>
              </a:rPr>
              <a:t>StreamWriter</a:t>
            </a:r>
            <a:r>
              <a:rPr lang="en-US" sz="2400" b="1" dirty="0"/>
              <a:t> </a:t>
            </a:r>
            <a:r>
              <a:rPr lang="ru-RU" sz="2400" b="1" dirty="0">
                <a:latin typeface="Times New Roman" pitchFamily="18" charset="0"/>
                <a:cs typeface="Times New Roman" pitchFamily="18" charset="0"/>
              </a:rPr>
              <a:t>классы  </a:t>
            </a:r>
            <a:r>
              <a:rPr lang="ru-RU" sz="2400" dirty="0" err="1">
                <a:latin typeface="Times New Roman" pitchFamily="18" charset="0"/>
                <a:cs typeface="Times New Roman" pitchFamily="18" charset="0"/>
                <a:hlinkClick r:id="rId4"/>
              </a:rPr>
              <a:t>TextWriter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типінде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б</a:t>
            </a:r>
            <a:r>
              <a:rPr lang="kk-KZ" sz="2400" dirty="0">
                <a:latin typeface="Times New Roman" pitchFamily="18" charset="0"/>
                <a:cs typeface="Times New Roman" pitchFamily="18" charset="0"/>
              </a:rPr>
              <a:t>елгілі бір кодировкада  символдарды ағынға  жазу</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38229111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1527</TotalTime>
  <Words>3611</Words>
  <Application>Microsoft Office PowerPoint</Application>
  <PresentationFormat>Экран (4:3)</PresentationFormat>
  <Paragraphs>600</Paragraphs>
  <Slides>45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45</vt:i4>
      </vt:variant>
    </vt:vector>
  </HeadingPairs>
  <TitlesOfParts>
    <vt:vector size="4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Гульназ Жомарткызы</dc:creator>
  <cp:lastModifiedBy>Гульназ Жомарткызы</cp:lastModifiedBy>
  <cp:revision>101</cp:revision>
  <dcterms:created xsi:type="dcterms:W3CDTF">2017-01-23T09:34:17Z</dcterms:created>
  <dcterms:modified xsi:type="dcterms:W3CDTF">2018-09-11T06:28:07Z</dcterms:modified>
</cp:coreProperties>
</file>